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307" r:id="rId4"/>
    <p:sldId id="260" r:id="rId5"/>
    <p:sldId id="262" r:id="rId6"/>
    <p:sldId id="258" r:id="rId7"/>
    <p:sldId id="309" r:id="rId8"/>
    <p:sldId id="261" r:id="rId9"/>
    <p:sldId id="263" r:id="rId10"/>
    <p:sldId id="264" r:id="rId11"/>
    <p:sldId id="308" r:id="rId12"/>
    <p:sldId id="278" r:id="rId13"/>
    <p:sldId id="30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ivo" panose="020B0604020202020204" charset="0"/>
      <p:regular r:id="rId20"/>
      <p:bold r:id="rId21"/>
      <p:italic r:id="rId22"/>
      <p:boldItalic r:id="rId23"/>
    </p:embeddedFont>
    <p:embeddedFont>
      <p:font typeface="David" panose="020E0502060401010101" pitchFamily="34" charset="-79"/>
      <p:regular r:id="rId24"/>
      <p:bold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F98CE5-0CDE-4FF7-BFE6-FBFD8A5537A0}">
  <a:tblStyle styleId="{33F98CE5-0CDE-4FF7-BFE6-FBFD8A5537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1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081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258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69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-1" y="614"/>
            <a:ext cx="9143999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184A-F58D-4C9A-93E4-7FC65A7DF04F}" type="datetimeFigureOut">
              <a:rPr lang="he-IL" smtClean="0"/>
              <a:pPr/>
              <a:t>כ"ד/אדר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CC1-2874-4C6B-A5DA-45E3D227B0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261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 + image">
  <p:cSld name="Title + 1 column +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 flipH="1">
            <a:off x="-665" y="-106"/>
            <a:ext cx="9144663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 dirty="0"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94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bg1">
                <a:alpha val="73000"/>
                <a:lumMod val="76000"/>
              </a:schemeClr>
            </a:gs>
            <a:gs pos="0">
              <a:srgbClr val="FF0000"/>
            </a:gs>
            <a:gs pos="100000">
              <a:schemeClr val="bg2">
                <a:alpha val="86000"/>
              </a:schemeClr>
            </a:gs>
          </a:gsLst>
          <a:lin ang="20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audit-fa.co.il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3900055" y="-658090"/>
            <a:ext cx="5021304" cy="39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br>
              <a:rPr lang="en-US" altLang="he-IL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David" panose="020E0502060401010101" pitchFamily="34" charset="-79"/>
              </a:rPr>
            </a:br>
            <a:r>
              <a:rPr lang="he-I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עלות יישום החוק למניעת הלבנת הון</a:t>
            </a:r>
            <a:br>
              <a:rPr lang="en-US" sz="4800" dirty="0"/>
            </a:br>
            <a:b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David" panose="020E0502060401010101" pitchFamily="34" charset="-79"/>
              </a:rPr>
            </a:br>
            <a:r>
              <a:rPr lang="he-IL" altLang="he-I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עו"ד מיכאל גילינסקי, שותף, </a:t>
            </a:r>
            <a:r>
              <a:rPr lang="he-IL" altLang="he-I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אודיט</a:t>
            </a:r>
            <a:r>
              <a:rPr lang="he-IL" altLang="he-I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בקרה וביקורת</a:t>
            </a:r>
            <a:br>
              <a:rPr lang="he-IL" altLang="he-IL" sz="3600" dirty="0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96F2E4-CFB3-4363-96E8-7959DBF6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4067"/>
            <a:ext cx="2516795" cy="969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00948" y="132735"/>
            <a:ext cx="1342103" cy="693274"/>
          </a:xfrm>
        </p:spPr>
        <p:txBody>
          <a:bodyPr/>
          <a:lstStyle/>
          <a:p>
            <a:r>
              <a:rPr lang="he-IL" dirty="0">
                <a:cs typeface="+mn-cs"/>
              </a:rPr>
              <a:t>דיווחים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0EA54390-2550-49FE-8237-17CAA63D2621}"/>
              </a:ext>
            </a:extLst>
          </p:cNvPr>
          <p:cNvSpPr txBox="1">
            <a:spLocks/>
          </p:cNvSpPr>
          <p:nvPr/>
        </p:nvSpPr>
        <p:spPr>
          <a:xfrm>
            <a:off x="870155" y="1393723"/>
            <a:ext cx="7772400" cy="442190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דיווח "רגיל" – מערכת ממוכנת שולפת את הנתונים בהתאם לפרמטרים שנקבעו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דיווח בלתי רגיל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מחייב ניטור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מחייב הדרכות לכלל הגורמים הרלבנטיים: עובדי שיווק, סוכנים חיצוניים,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עובדי מערך אחורי וכד' 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מחייב בקרה שוטפת והפעלת שיקול דעת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E142B0B-CB0D-48BA-BEBF-B79AC7922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04107" y="247717"/>
            <a:ext cx="2935786" cy="693274"/>
          </a:xfrm>
        </p:spPr>
        <p:txBody>
          <a:bodyPr/>
          <a:lstStyle/>
          <a:p>
            <a:r>
              <a:rPr lang="he-IL" dirty="0">
                <a:cs typeface="+mn-cs"/>
              </a:rPr>
              <a:t>טיפול בתאגידים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0EA54390-2550-49FE-8237-17CAA63D2621}"/>
              </a:ext>
            </a:extLst>
          </p:cNvPr>
          <p:cNvSpPr txBox="1">
            <a:spLocks/>
          </p:cNvSpPr>
          <p:nvPr/>
        </p:nvSpPr>
        <p:spPr>
          <a:xfrm>
            <a:off x="1460090" y="1150375"/>
            <a:ext cx="6437671" cy="296181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he-IL" sz="1800" dirty="0">
                <a:solidFill>
                  <a:schemeClr val="bg1"/>
                </a:solidFill>
                <a:latin typeface="Calibri" panose="020F0502020204030204"/>
              </a:rPr>
              <a:t>מסמכי התאגדות</a:t>
            </a:r>
          </a:p>
          <a:p>
            <a:pPr>
              <a:buClrTx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הצהרה</a:t>
            </a:r>
            <a:r>
              <a:rPr kumimoji="0" lang="he-IL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על בעל שליטה – הגדרת בעל שליטה בחוק איסור הלבנת הון מרחיבה מאד. כך, נוצרו בעלי שליטה בעמותות, </a:t>
            </a:r>
            <a:r>
              <a:rPr kumimoji="0" lang="he-IL" sz="1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אגו"ש</a:t>
            </a:r>
            <a:r>
              <a:rPr lang="he-IL" sz="18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 ולמעשה בכל סוג תאגיד</a:t>
            </a:r>
          </a:p>
          <a:p>
            <a:pPr>
              <a:buClrTx/>
              <a:defRPr/>
            </a:pPr>
            <a:r>
              <a:rPr lang="he-IL" sz="18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יש להגיע </a:t>
            </a:r>
            <a:r>
              <a:rPr lang="he-IL" sz="1800" dirty="0" err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ליישות</a:t>
            </a:r>
            <a:r>
              <a:rPr lang="he-IL" sz="18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 פיזית ששולטת</a:t>
            </a:r>
          </a:p>
          <a:p>
            <a:pPr>
              <a:buClrTx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מבנה</a:t>
            </a:r>
            <a:r>
              <a:rPr kumimoji="0" lang="he-IL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השליטה בתאגיד</a:t>
            </a:r>
          </a:p>
          <a:p>
            <a:pPr>
              <a:buClrTx/>
              <a:defRPr/>
            </a:pPr>
            <a:r>
              <a:rPr lang="he-IL" sz="1800" noProof="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נושאי המשרה בתאגיד</a:t>
            </a:r>
          </a:p>
          <a:p>
            <a:pPr>
              <a:buClrTx/>
              <a:defRPr/>
            </a:pPr>
            <a:r>
              <a:rPr kumimoji="0" lang="he-IL" sz="18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אימות וזיהוי </a:t>
            </a:r>
            <a:r>
              <a:rPr kumimoji="0" lang="he-IL" sz="1800" b="0" i="0" u="none" strike="noStrike" kern="1200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מורשי</a:t>
            </a:r>
            <a:r>
              <a:rPr kumimoji="0" lang="he-IL" sz="18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החתימה בתאגיד </a:t>
            </a:r>
            <a:endParaRPr kumimoji="0" lang="he-IL" sz="18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5C51ABC-EEB4-407F-95B7-78E26230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6400800" y="484976"/>
            <a:ext cx="2418794" cy="9141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dirty="0">
                <a:solidFill>
                  <a:schemeClr val="bg1"/>
                </a:solidFill>
                <a:cs typeface="+mn-cs"/>
              </a:rPr>
              <a:t>תודה</a:t>
            </a:r>
            <a:endParaRPr sz="7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Google Shape;369;p35">
            <a:extLst>
              <a:ext uri="{FF2B5EF4-FFF2-40B4-BE49-F238E27FC236}">
                <a16:creationId xmlns:a16="http://schemas.microsoft.com/office/drawing/2014/main" id="{5DDD7EB5-D519-4039-9B95-314935BF654C}"/>
              </a:ext>
            </a:extLst>
          </p:cNvPr>
          <p:cNvSpPr txBox="1">
            <a:spLocks/>
          </p:cNvSpPr>
          <p:nvPr/>
        </p:nvSpPr>
        <p:spPr>
          <a:xfrm>
            <a:off x="0" y="2159163"/>
            <a:ext cx="3870815" cy="1165568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he-IL" sz="7200" dirty="0">
                <a:solidFill>
                  <a:schemeClr val="tx1"/>
                </a:solidFill>
              </a:rPr>
              <a:t>שאלות</a:t>
            </a:r>
          </a:p>
        </p:txBody>
      </p:sp>
      <p:pic>
        <p:nvPicPr>
          <p:cNvPr id="2050" name="Picture 2" descr="×ª××¦××ª ×ª××× × ×¢×××¨ âªquestion mark pngâ¬â">
            <a:extLst>
              <a:ext uri="{FF2B5EF4-FFF2-40B4-BE49-F238E27FC236}">
                <a16:creationId xmlns:a16="http://schemas.microsoft.com/office/drawing/2014/main" id="{8871025E-96B9-4E31-9166-2BEDA836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07" y="3324731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âªlike icon whiteâ¬â">
            <a:extLst>
              <a:ext uri="{FF2B5EF4-FFF2-40B4-BE49-F238E27FC236}">
                <a16:creationId xmlns:a16="http://schemas.microsoft.com/office/drawing/2014/main" id="{5D12B8EC-EC1B-4973-A5B7-040D944A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67" y="418608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F3DC95E-CE5A-426A-948D-405104608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1268C550-82FE-4A7F-A5A8-69B72FCB4F27}"/>
              </a:ext>
            </a:extLst>
          </p:cNvPr>
          <p:cNvSpPr/>
          <p:nvPr/>
        </p:nvSpPr>
        <p:spPr>
          <a:xfrm>
            <a:off x="1345581" y="-760658"/>
            <a:ext cx="79300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br>
              <a:rPr lang="en-US" altLang="he-IL" sz="4400" b="1" dirty="0"/>
            </a:br>
            <a:r>
              <a:rPr lang="he-IL" altLang="he-IL" sz="4400" b="1" dirty="0"/>
              <a:t>   </a:t>
            </a:r>
            <a:r>
              <a:rPr lang="he-IL" altLang="he-IL" sz="3600" b="1" dirty="0" err="1">
                <a:solidFill>
                  <a:schemeClr val="bg1"/>
                </a:solidFill>
              </a:rPr>
              <a:t>אודיט</a:t>
            </a:r>
            <a:r>
              <a:rPr lang="he-IL" altLang="he-IL" sz="3600" b="1" dirty="0">
                <a:solidFill>
                  <a:schemeClr val="bg1"/>
                </a:solidFill>
              </a:rPr>
              <a:t> בקרה וביקורת</a:t>
            </a:r>
            <a:br>
              <a:rPr lang="en-US" altLang="he-IL" sz="2400" b="1" dirty="0">
                <a:solidFill>
                  <a:schemeClr val="bg1"/>
                </a:solidFill>
              </a:rPr>
            </a:br>
            <a:r>
              <a:rPr lang="en-US" altLang="he-IL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audit-fa.co.il</a:t>
            </a:r>
            <a:r>
              <a:rPr lang="en-US" altLang="he-IL" sz="2400" b="1" dirty="0">
                <a:solidFill>
                  <a:schemeClr val="bg1"/>
                </a:solidFill>
              </a:rPr>
              <a:t>     </a:t>
            </a:r>
            <a:br>
              <a:rPr lang="he-IL" altLang="he-IL" sz="2400" b="1" dirty="0">
                <a:solidFill>
                  <a:schemeClr val="bg1"/>
                </a:solidFill>
              </a:rPr>
            </a:br>
            <a:r>
              <a:rPr lang="he-IL" altLang="he-IL" sz="2400" b="1" dirty="0">
                <a:solidFill>
                  <a:schemeClr val="bg1"/>
                </a:solidFill>
              </a:rPr>
              <a:t>     </a:t>
            </a:r>
            <a:r>
              <a:rPr lang="he-IL" altLang="he-IL" sz="2800" b="1" dirty="0">
                <a:solidFill>
                  <a:schemeClr val="bg1"/>
                </a:solidFill>
              </a:rPr>
              <a:t>מוזמנים לעקוב אחרינו ולהתעדכן ראשונים!</a:t>
            </a:r>
            <a:br>
              <a:rPr lang="he-IL" altLang="he-IL" sz="4400" b="1" dirty="0"/>
            </a:br>
            <a:endParaRPr lang="he-IL" altLang="he-IL" sz="4400" b="1" dirty="0">
              <a:cs typeface="Times New Roman" panose="02020603050405020304" pitchFamily="18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344A64C-B91C-4259-9146-13D22CDF5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0" y="2156868"/>
            <a:ext cx="4953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2B636E3-8678-4A2A-A41A-2DA09A54C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216321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1221C4B0-6299-4E7C-B96F-2EEE51555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80" y="216321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97E3892F-D188-4EF8-AB83-B90ED7CB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2" y="2770217"/>
            <a:ext cx="3204855" cy="207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ncut_logo.png"/>
          <p:cNvPicPr>
            <a:picLocks noChangeAspect="1"/>
          </p:cNvPicPr>
          <p:nvPr/>
        </p:nvPicPr>
        <p:blipFill rotWithShape="1">
          <a:blip r:embed="rId8"/>
          <a:srcRect l="4259" t="1391" r="1751" b="4525"/>
          <a:stretch/>
        </p:blipFill>
        <p:spPr>
          <a:xfrm>
            <a:off x="7023907" y="1445820"/>
            <a:ext cx="1826030" cy="583897"/>
          </a:xfrm>
          <a:prstGeom prst="roundRect">
            <a:avLst>
              <a:gd name="adj" fmla="val 324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45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23766" y="375983"/>
            <a:ext cx="5479027" cy="774391"/>
          </a:xfrm>
        </p:spPr>
        <p:txBody>
          <a:bodyPr/>
          <a:lstStyle/>
          <a:p>
            <a:r>
              <a:rPr lang="he-IL" dirty="0">
                <a:cs typeface="+mn-cs"/>
              </a:rPr>
              <a:t>מטרתו</a:t>
            </a:r>
            <a:r>
              <a:rPr lang="he-IL" dirty="0"/>
              <a:t> של חוק איסור הלבנת הון	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58522CEF-A1BD-4D36-9B53-6F84DB4673D6}"/>
              </a:ext>
            </a:extLst>
          </p:cNvPr>
          <p:cNvSpPr txBox="1">
            <a:spLocks/>
          </p:cNvSpPr>
          <p:nvPr/>
        </p:nvSpPr>
        <p:spPr>
          <a:xfrm>
            <a:off x="-2199968" y="13536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החוק מתמקד בארבעה מישורים: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>
              <a:buClrTx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מניעה 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>
              <a:buClrTx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ענישה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חילוט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שיתוף פעולה בינלאומי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23A69CA-2C8C-469F-AAC9-8BB84646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1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82412" y="545589"/>
            <a:ext cx="3546987" cy="427804"/>
          </a:xfrm>
        </p:spPr>
        <p:txBody>
          <a:bodyPr/>
          <a:lstStyle/>
          <a:p>
            <a:r>
              <a:rPr lang="he-IL" dirty="0">
                <a:cs typeface="+mn-cs"/>
              </a:rPr>
              <a:t>החידוש</a:t>
            </a:r>
            <a:r>
              <a:rPr lang="he-IL" dirty="0"/>
              <a:t> העיקרי בחוק	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B2D73F25-E45B-4335-8BD9-D461DC6CDA88}"/>
              </a:ext>
            </a:extLst>
          </p:cNvPr>
          <p:cNvSpPr/>
          <p:nvPr/>
        </p:nvSpPr>
        <p:spPr>
          <a:xfrm>
            <a:off x="597309" y="973393"/>
            <a:ext cx="8207477" cy="375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  <a:buClrTx/>
            </a:pPr>
            <a:r>
              <a:rPr lang="he-IL" sz="20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הטלת אחריות ו</a:t>
            </a:r>
            <a:r>
              <a:rPr lang="he-IL" sz="2000" b="1" u="sng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תפקיד אקטיבי באכיפה</a:t>
            </a:r>
            <a:r>
              <a:rPr lang="he-IL" sz="20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he-IL" sz="20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על גורמים בסקטור הפרטי: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בנקים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חברי בורסה (שאינם בנקים)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בנק הדואר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נותני שירותי מטבע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יהלומנים</a:t>
            </a:r>
          </a:p>
          <a:p>
            <a:pPr marL="685800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חברות ניהול תיקים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חברות ביטוח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חברות מנהלות של קופות גמל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e-IL" sz="1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נותני שירותים פיננסיים </a:t>
            </a:r>
            <a:r>
              <a:rPr lang="he-IL" sz="1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(זירות סוחר, חברות אשראי קמעונאי)</a:t>
            </a:r>
            <a:br>
              <a:rPr lang="en-US" sz="1800" kern="1200" dirty="0">
                <a:solidFill>
                  <a:srgbClr val="92D05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sz="1800" kern="1200" dirty="0">
              <a:solidFill>
                <a:srgbClr val="92D050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lvl="1" algn="r" rtl="1">
              <a:lnSpc>
                <a:spcPct val="90000"/>
              </a:lnSpc>
              <a:spcBef>
                <a:spcPts val="500"/>
              </a:spcBef>
              <a:buClrTx/>
            </a:pPr>
            <a:r>
              <a:rPr lang="he-IL" sz="20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ומי לא נמצא תחת צווים?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2F87049-887F-48A9-8D69-0717D1DAB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92477" y="280772"/>
            <a:ext cx="4413997" cy="567913"/>
          </a:xfrm>
        </p:spPr>
        <p:txBody>
          <a:bodyPr/>
          <a:lstStyle/>
          <a:p>
            <a:r>
              <a:rPr lang="he-IL" dirty="0">
                <a:cs typeface="+mn-cs"/>
              </a:rPr>
              <a:t>סקיצה</a:t>
            </a:r>
            <a:r>
              <a:rPr lang="he-IL" dirty="0"/>
              <a:t> של תהליך ההלבנה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2335039" y="3224855"/>
            <a:ext cx="2259106" cy="9883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dirty="0"/>
              <a:t>המערכת הפיננסית</a:t>
            </a:r>
          </a:p>
        </p:txBody>
      </p:sp>
      <p:sp>
        <p:nvSpPr>
          <p:cNvPr id="6" name="שווה 5"/>
          <p:cNvSpPr/>
          <p:nvPr/>
        </p:nvSpPr>
        <p:spPr>
          <a:xfrm rot="2628599">
            <a:off x="4149924" y="2460852"/>
            <a:ext cx="1532965" cy="443753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>
              <a:solidFill>
                <a:schemeClr val="tx1"/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 rot="2960429">
            <a:off x="4316941" y="2795895"/>
            <a:ext cx="453839" cy="4945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8" name="חץ למטה 7"/>
          <p:cNvSpPr/>
          <p:nvPr/>
        </p:nvSpPr>
        <p:spPr>
          <a:xfrm rot="2890497">
            <a:off x="5114926" y="2110556"/>
            <a:ext cx="453839" cy="4945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F10373BA-AE42-44FD-844B-B5D96839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  <p:sp>
        <p:nvSpPr>
          <p:cNvPr id="9" name="אליפסה 4"/>
          <p:cNvSpPr/>
          <p:nvPr/>
        </p:nvSpPr>
        <p:spPr>
          <a:xfrm>
            <a:off x="5603172" y="1218255"/>
            <a:ext cx="2259106" cy="98835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dirty="0"/>
              <a:t>הון "שחור"</a:t>
            </a:r>
          </a:p>
        </p:txBody>
      </p:sp>
    </p:spTree>
    <p:extLst>
      <p:ext uri="{BB962C8B-B14F-4D97-AF65-F5344CB8AC3E}">
        <p14:creationId xmlns:p14="http://schemas.microsoft.com/office/powerpoint/2010/main" val="237314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83569" y="798"/>
            <a:ext cx="4439265" cy="920717"/>
          </a:xfrm>
        </p:spPr>
        <p:txBody>
          <a:bodyPr/>
          <a:lstStyle/>
          <a:p>
            <a:r>
              <a:rPr lang="he-IL" dirty="0">
                <a:cs typeface="+mn-cs"/>
              </a:rPr>
              <a:t>סקיצה</a:t>
            </a:r>
            <a:r>
              <a:rPr lang="he-IL" dirty="0"/>
              <a:t> של תהליך ההלבנה</a:t>
            </a:r>
          </a:p>
        </p:txBody>
      </p:sp>
      <p:sp>
        <p:nvSpPr>
          <p:cNvPr id="6" name="שווה 5"/>
          <p:cNvSpPr/>
          <p:nvPr/>
        </p:nvSpPr>
        <p:spPr>
          <a:xfrm rot="2390059">
            <a:off x="4969229" y="2598768"/>
            <a:ext cx="1532965" cy="443753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>
              <a:solidFill>
                <a:schemeClr val="tx1"/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 rot="2734675">
            <a:off x="5098941" y="2911393"/>
            <a:ext cx="453839" cy="5361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8" name="חץ למטה 7"/>
          <p:cNvSpPr/>
          <p:nvPr/>
        </p:nvSpPr>
        <p:spPr>
          <a:xfrm rot="2726015">
            <a:off x="5844374" y="2246003"/>
            <a:ext cx="453839" cy="4945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11" name="חץ למטה 10"/>
          <p:cNvSpPr/>
          <p:nvPr/>
        </p:nvSpPr>
        <p:spPr>
          <a:xfrm rot="9133795">
            <a:off x="3312965" y="3050974"/>
            <a:ext cx="453839" cy="4945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13" name="שווה 12"/>
          <p:cNvSpPr/>
          <p:nvPr/>
        </p:nvSpPr>
        <p:spPr>
          <a:xfrm rot="20119127">
            <a:off x="2510448" y="2661278"/>
            <a:ext cx="1532965" cy="443753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>
              <a:solidFill>
                <a:schemeClr val="tx1"/>
              </a:solidFill>
            </a:endParaRPr>
          </a:p>
        </p:txBody>
      </p:sp>
      <p:sp>
        <p:nvSpPr>
          <p:cNvPr id="15" name="חץ למטה 14"/>
          <p:cNvSpPr/>
          <p:nvPr/>
        </p:nvSpPr>
        <p:spPr>
          <a:xfrm rot="9034433">
            <a:off x="2807877" y="2224146"/>
            <a:ext cx="453839" cy="4945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6BC6C09F-5B2A-496D-AF2F-C12EA8F4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  <p:sp>
        <p:nvSpPr>
          <p:cNvPr id="14" name="אליפסה 4">
            <a:extLst>
              <a:ext uri="{FF2B5EF4-FFF2-40B4-BE49-F238E27FC236}">
                <a16:creationId xmlns:a16="http://schemas.microsoft.com/office/drawing/2014/main" id="{82674FD6-98DA-45CA-B4E5-0BA7C6CEC0ED}"/>
              </a:ext>
            </a:extLst>
          </p:cNvPr>
          <p:cNvSpPr/>
          <p:nvPr/>
        </p:nvSpPr>
        <p:spPr>
          <a:xfrm>
            <a:off x="5706067" y="1124576"/>
            <a:ext cx="2259106" cy="98835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dirty="0"/>
              <a:t>הון "שחור"</a:t>
            </a: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706D574E-CC22-47F3-AF6B-1855F4D0D294}"/>
              </a:ext>
            </a:extLst>
          </p:cNvPr>
          <p:cNvSpPr/>
          <p:nvPr/>
        </p:nvSpPr>
        <p:spPr>
          <a:xfrm>
            <a:off x="3353923" y="3533510"/>
            <a:ext cx="2259106" cy="9883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dirty="0"/>
              <a:t>המערכת הפיננסית</a:t>
            </a:r>
          </a:p>
        </p:txBody>
      </p:sp>
      <p:sp>
        <p:nvSpPr>
          <p:cNvPr id="19" name="אליפסה 4">
            <a:extLst>
              <a:ext uri="{FF2B5EF4-FFF2-40B4-BE49-F238E27FC236}">
                <a16:creationId xmlns:a16="http://schemas.microsoft.com/office/drawing/2014/main" id="{7551D33F-7DEA-49DB-AA80-B91898D2572F}"/>
              </a:ext>
            </a:extLst>
          </p:cNvPr>
          <p:cNvSpPr/>
          <p:nvPr/>
        </p:nvSpPr>
        <p:spPr>
          <a:xfrm>
            <a:off x="1660540" y="1156201"/>
            <a:ext cx="2259106" cy="98835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dirty="0"/>
              <a:t>גורם שני במערכת הפיננסית</a:t>
            </a:r>
          </a:p>
        </p:txBody>
      </p:sp>
    </p:spTree>
    <p:extLst>
      <p:ext uri="{BB962C8B-B14F-4D97-AF65-F5344CB8AC3E}">
        <p14:creationId xmlns:p14="http://schemas.microsoft.com/office/powerpoint/2010/main" val="126759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0235" y="76831"/>
            <a:ext cx="3163529" cy="685900"/>
          </a:xfrm>
        </p:spPr>
        <p:txBody>
          <a:bodyPr/>
          <a:lstStyle/>
          <a:p>
            <a:r>
              <a:rPr lang="he-IL" dirty="0">
                <a:cs typeface="+mn-cs"/>
              </a:rPr>
              <a:t>הדרישות</a:t>
            </a:r>
            <a:r>
              <a:rPr lang="he-IL" dirty="0"/>
              <a:t> מהתאגיד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7E11298-C141-44D1-8136-E9E648528F09}"/>
              </a:ext>
            </a:extLst>
          </p:cNvPr>
          <p:cNvSpPr txBox="1">
            <a:spLocks/>
          </p:cNvSpPr>
          <p:nvPr/>
        </p:nvSpPr>
        <p:spPr>
          <a:xfrm>
            <a:off x="-1624782" y="9691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מינוי "אחראי על יישום חובות התאגיד"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זיהוי ואימות פרטי הלקוחות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הכרת הלקוחות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קבלת הצהרה על קיומו של נהנה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קבלת הצהרה ופרטים נוספים אודות בעלי השליטה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שמירת מסמכים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בדיקה מול "הרשימה השחורה"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בקרה שוטפת 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דיווח לרשות לאיסור להלבנת הון ומימון טרור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CEB67C3-9B63-433F-9111-6BA2EAA22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9525" y="218403"/>
            <a:ext cx="5544164" cy="685900"/>
          </a:xfrm>
        </p:spPr>
        <p:txBody>
          <a:bodyPr/>
          <a:lstStyle/>
          <a:p>
            <a:r>
              <a:rPr lang="he-IL" dirty="0">
                <a:cs typeface="+mn-cs"/>
              </a:rPr>
              <a:t>האחראי על יישום חובות התאגיד</a:t>
            </a:r>
            <a:endParaRPr lang="he-IL" dirty="0"/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7E11298-C141-44D1-8136-E9E648528F09}"/>
              </a:ext>
            </a:extLst>
          </p:cNvPr>
          <p:cNvSpPr txBox="1">
            <a:spLocks/>
          </p:cNvSpPr>
          <p:nvPr/>
        </p:nvSpPr>
        <p:spPr>
          <a:xfrm>
            <a:off x="1821711" y="1272477"/>
            <a:ext cx="6266121" cy="25985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0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בקרות – מערכות ממוכנות לניטור ובקרה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0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מתן אישורים שונים (פתיחת חשבונות/תיקים למשל)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הדרכות</a:t>
            </a:r>
            <a:r>
              <a:rPr kumimoji="0" lang="he-IL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לעובדים, אך לא רק...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000" baseline="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אי תלותו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מעמדו בארגון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EF800FB-3678-418D-8EFE-E877B3131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11808" y="103140"/>
            <a:ext cx="4734233" cy="708022"/>
          </a:xfrm>
        </p:spPr>
        <p:txBody>
          <a:bodyPr/>
          <a:lstStyle/>
          <a:p>
            <a:r>
              <a:rPr lang="he-IL" dirty="0">
                <a:cs typeface="+mn-cs"/>
              </a:rPr>
              <a:t>זיהוי</a:t>
            </a:r>
            <a:r>
              <a:rPr lang="he-IL" dirty="0"/>
              <a:t> ואימות פרטי הלקוחות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2D0FF1E9-50D4-4C79-B627-84438BB32B81}"/>
              </a:ext>
            </a:extLst>
          </p:cNvPr>
          <p:cNvSpPr txBox="1">
            <a:spLocks/>
          </p:cNvSpPr>
          <p:nvPr/>
        </p:nvSpPr>
        <p:spPr>
          <a:xfrm>
            <a:off x="376084" y="811162"/>
            <a:ext cx="8487697" cy="410005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קבלת תעודת זהות:</a:t>
            </a:r>
          </a:p>
          <a:p>
            <a:pPr marL="900113" marR="0" lvl="1" indent="265113" algn="r" defTabSz="1165225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1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עותק/מקור</a:t>
            </a:r>
          </a:p>
          <a:p>
            <a:pPr marL="900113" marR="0" lvl="1" indent="265113" algn="r" defTabSz="1165225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1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שמירה על עותק קריא</a:t>
            </a:r>
          </a:p>
          <a:p>
            <a:pPr marL="900113" marR="0" lvl="1" indent="265113" algn="r" defTabSz="1165225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1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איזו תעודה מספיקה כתעודה מזהה ראשונה</a:t>
            </a:r>
          </a:p>
          <a:p>
            <a:pPr marL="900113" marR="0" lvl="1" indent="265113" algn="r" defTabSz="1165225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1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שמירת התעודות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1" indent="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e-IL" sz="28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אימות:</a:t>
            </a:r>
          </a:p>
          <a:p>
            <a:pPr marL="1143000" marR="0" lvl="2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אימות מול מערכת  (עלות כספית)</a:t>
            </a:r>
          </a:p>
          <a:p>
            <a:pPr marL="1143000" marR="0" lvl="2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אימות באמצעות תעודה נוספת שניה</a:t>
            </a:r>
          </a:p>
          <a:p>
            <a:pPr marL="1143000" marR="0" lvl="2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lvl="1" indent="0">
              <a:buClrTx/>
              <a:buNone/>
            </a:pPr>
            <a:r>
              <a:rPr lang="he-IL" sz="28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בקרות:</a:t>
            </a:r>
          </a:p>
          <a:p>
            <a:pPr marL="1143000" marR="0" lvl="2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ברמת התהליך (מערך אחורי)</a:t>
            </a:r>
          </a:p>
          <a:p>
            <a:pPr marL="1143000" marR="0" lvl="2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בקרות שוטפות (אחראי יישום חובות התאגיד)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B7ED58D-7E75-45A3-85A9-E1BBB422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26209" y="184255"/>
            <a:ext cx="2691581" cy="590035"/>
          </a:xfrm>
        </p:spPr>
        <p:txBody>
          <a:bodyPr/>
          <a:lstStyle/>
          <a:p>
            <a:r>
              <a:rPr lang="he-IL" dirty="0">
                <a:latin typeface="+mn-lt"/>
                <a:cs typeface="+mn-cs"/>
              </a:rPr>
              <a:t>הכר</a:t>
            </a:r>
            <a:r>
              <a:rPr lang="he-IL" dirty="0">
                <a:latin typeface="+mn-lt"/>
              </a:rPr>
              <a:t> את הלקוח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66C7720-B51D-422A-8032-AA3778EB7EA9}"/>
              </a:ext>
            </a:extLst>
          </p:cNvPr>
          <p:cNvSpPr/>
          <p:nvPr/>
        </p:nvSpPr>
        <p:spPr>
          <a:xfrm>
            <a:off x="1725560" y="1356852"/>
            <a:ext cx="62828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בניית שאלון</a:t>
            </a:r>
          </a:p>
          <a:p>
            <a:pPr marL="342900" indent="-342900" algn="r" rtl="1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משך הזמן למילוי השאלון</a:t>
            </a:r>
          </a:p>
          <a:p>
            <a:pPr marL="342900" indent="-342900" algn="r" rtl="1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בניית מודל לקביעת רמת הסיכון של הלקוח להלבנת הון</a:t>
            </a:r>
          </a:p>
          <a:p>
            <a:pPr marL="342900" indent="-342900" algn="r" rtl="1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בקרה אחר נאותות מילוי השאלון ("עצמאי", "ירושה" למול פירוט מלא)</a:t>
            </a:r>
          </a:p>
          <a:p>
            <a:pPr marL="342900" indent="-342900" algn="r" rtl="1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הזנת רמת הסיכון למערכות התפעול </a:t>
            </a:r>
          </a:p>
          <a:p>
            <a:pPr marL="342900" indent="-342900" algn="r" rtl="1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בקרה על ידי האחראי על יישום חובות התאגיד</a:t>
            </a:r>
          </a:p>
          <a:p>
            <a:pPr marL="342900" indent="-342900" algn="r" rtl="1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בחברות עם היקף גדול של </a:t>
            </a:r>
            <a:r>
              <a:rPr lang="he-IL" sz="2000" dirty="0" err="1">
                <a:solidFill>
                  <a:schemeClr val="bg1"/>
                </a:solidFill>
              </a:rPr>
              <a:t>טרנזאקציות</a:t>
            </a:r>
            <a:r>
              <a:rPr lang="he-IL" sz="2000" dirty="0">
                <a:solidFill>
                  <a:schemeClr val="bg1"/>
                </a:solidFill>
              </a:rPr>
              <a:t> – נדרשת מערכת ממוכנת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A3E4EFC-2988-46FF-AFCC-AF881EFC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97"/>
            <a:ext cx="982132" cy="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449"/>
      </p:ext>
    </p:extLst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2741</TotalTime>
  <Words>229</Words>
  <Application>Microsoft Office PowerPoint</Application>
  <PresentationFormat>‫הצגה על המסך (16:9)</PresentationFormat>
  <Paragraphs>79</Paragraphs>
  <Slides>13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0" baseType="lpstr">
      <vt:lpstr>Times New Roman</vt:lpstr>
      <vt:lpstr>Roboto Slab</vt:lpstr>
      <vt:lpstr>David</vt:lpstr>
      <vt:lpstr>Arial</vt:lpstr>
      <vt:lpstr>Chivo</vt:lpstr>
      <vt:lpstr>Calibri</vt:lpstr>
      <vt:lpstr>Macmorris template</vt:lpstr>
      <vt:lpstr> עלות יישום החוק למניעת הלבנת הון  עו"ד מיכאל גילינסקי, שותף, אודיט בקרה וביקורת </vt:lpstr>
      <vt:lpstr>מטרתו של חוק איסור הלבנת הון </vt:lpstr>
      <vt:lpstr>החידוש העיקרי בחוק </vt:lpstr>
      <vt:lpstr>סקיצה של תהליך ההלבנה</vt:lpstr>
      <vt:lpstr>סקיצה של תהליך ההלבנה</vt:lpstr>
      <vt:lpstr>הדרישות מהתאגיד</vt:lpstr>
      <vt:lpstr>האחראי על יישום חובות התאגיד</vt:lpstr>
      <vt:lpstr>זיהוי ואימות פרטי הלקוחות</vt:lpstr>
      <vt:lpstr>הכר את הלקוח</vt:lpstr>
      <vt:lpstr>דיווחים</vt:lpstr>
      <vt:lpstr>טיפול בתאגידים</vt:lpstr>
      <vt:lpstr>תודה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קרן מיכאלי</cp:lastModifiedBy>
  <cp:revision>43</cp:revision>
  <dcterms:modified xsi:type="dcterms:W3CDTF">2019-03-31T17:28:03Z</dcterms:modified>
</cp:coreProperties>
</file>