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304" r:id="rId13"/>
    <p:sldId id="296" r:id="rId14"/>
    <p:sldId id="294" r:id="rId15"/>
    <p:sldId id="295" r:id="rId16"/>
    <p:sldId id="259" r:id="rId17"/>
    <p:sldId id="267" r:id="rId18"/>
    <p:sldId id="297" r:id="rId19"/>
    <p:sldId id="298" r:id="rId20"/>
    <p:sldId id="299" r:id="rId21"/>
    <p:sldId id="301" r:id="rId22"/>
    <p:sldId id="278" r:id="rId23"/>
    <p:sldId id="303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hivo" panose="020B0604020202020204" charset="0"/>
      <p:regular r:id="rId30"/>
      <p:bold r:id="rId31"/>
      <p:italic r:id="rId32"/>
      <p:boldItalic r:id="rId33"/>
    </p:embeddedFont>
    <p:embeddedFont>
      <p:font typeface="David" panose="020E0502060401010101" pitchFamily="34" charset="-79"/>
      <p:regular r:id="rId34"/>
      <p:bold r:id="rId35"/>
    </p:embeddedFont>
    <p:embeddedFont>
      <p:font typeface="Roboto Slab" panose="020B0604020202020204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F98CE5-0CDE-4FF7-BFE6-FBFD8A5537A0}">
  <a:tblStyle styleId="{33F98CE5-0CDE-4FF7-BFE6-FBFD8A5537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29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73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40819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2911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4cc2fa6589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4cc2fa6589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4cc2fa6589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4cc2fa6589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2776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08842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71007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9646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1764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328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6386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flipH="1">
            <a:off x="-1" y="614"/>
            <a:ext cx="9143999" cy="5142886"/>
            <a:chOff x="2973586" y="5250656"/>
            <a:chExt cx="2856819" cy="1606800"/>
          </a:xfrm>
        </p:grpSpPr>
        <p:sp>
          <p:nvSpPr>
            <p:cNvPr id="11" name="Google Shape;11;p2"/>
            <p:cNvSpPr/>
            <p:nvPr/>
          </p:nvSpPr>
          <p:spPr>
            <a:xfrm>
              <a:off x="2973586" y="6221960"/>
              <a:ext cx="2856819" cy="635496"/>
            </a:xfrm>
            <a:custGeom>
              <a:avLst/>
              <a:gdLst/>
              <a:ahLst/>
              <a:cxnLst/>
              <a:rect l="l" t="t" r="r" b="b"/>
              <a:pathLst>
                <a:path w="2856819" h="635496" extrusionOk="0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73586" y="6067738"/>
              <a:ext cx="642784" cy="385464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78302" y="5250656"/>
              <a:ext cx="1781048" cy="314027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790344" y="5404894"/>
              <a:ext cx="1040060" cy="455414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73586" y="6263466"/>
              <a:ext cx="1077258" cy="461367"/>
            </a:xfrm>
            <a:custGeom>
              <a:avLst/>
              <a:gdLst/>
              <a:ahLst/>
              <a:cxnLst/>
              <a:rect l="l" t="t" r="r" b="b"/>
              <a:pathLst>
                <a:path w="1077258" h="461367" extrusionOk="0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531332" y="5949605"/>
              <a:ext cx="299073" cy="324445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13394" y="5425142"/>
              <a:ext cx="557972" cy="370582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36975" y="5677250"/>
              <a:ext cx="193430" cy="305097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457200" y="799275"/>
            <a:ext cx="5486400" cy="31821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btitle">
  <p:cSld name="TITLE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 flipH="1">
            <a:off x="-1" y="-200"/>
            <a:ext cx="9143999" cy="5142886"/>
            <a:chOff x="2973586" y="5250656"/>
            <a:chExt cx="2856819" cy="1606800"/>
          </a:xfrm>
        </p:grpSpPr>
        <p:sp>
          <p:nvSpPr>
            <p:cNvPr id="22" name="Google Shape;22;p3"/>
            <p:cNvSpPr/>
            <p:nvPr/>
          </p:nvSpPr>
          <p:spPr>
            <a:xfrm>
              <a:off x="2973586" y="6221960"/>
              <a:ext cx="2856819" cy="635496"/>
            </a:xfrm>
            <a:custGeom>
              <a:avLst/>
              <a:gdLst/>
              <a:ahLst/>
              <a:cxnLst/>
              <a:rect l="l" t="t" r="r" b="b"/>
              <a:pathLst>
                <a:path w="2856819" h="635496" extrusionOk="0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73586" y="6067738"/>
              <a:ext cx="642784" cy="385464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378302" y="5250656"/>
              <a:ext cx="1781048" cy="314027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4790344" y="5404894"/>
              <a:ext cx="1040060" cy="455414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2973586" y="6263466"/>
              <a:ext cx="1077258" cy="461367"/>
            </a:xfrm>
            <a:custGeom>
              <a:avLst/>
              <a:gdLst/>
              <a:ahLst/>
              <a:cxnLst/>
              <a:rect l="l" t="t" r="r" b="b"/>
              <a:pathLst>
                <a:path w="1077258" h="461367" extrusionOk="0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5531332" y="5949605"/>
              <a:ext cx="299073" cy="324445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613394" y="5425142"/>
              <a:ext cx="557972" cy="370582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5636975" y="5677250"/>
              <a:ext cx="193430" cy="305097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>
            <a:off x="457200" y="1430950"/>
            <a:ext cx="5486400" cy="11598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457200" y="2763852"/>
            <a:ext cx="5486400" cy="7848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1 column + image">
  <p:cSld name="TITLE_AND_BODY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6"/>
          <p:cNvGrpSpPr/>
          <p:nvPr/>
        </p:nvGrpSpPr>
        <p:grpSpPr>
          <a:xfrm flipH="1">
            <a:off x="-665" y="-106"/>
            <a:ext cx="9144663" cy="5143317"/>
            <a:chOff x="6361595" y="2777133"/>
            <a:chExt cx="2856819" cy="1606935"/>
          </a:xfrm>
        </p:grpSpPr>
        <p:sp>
          <p:nvSpPr>
            <p:cNvPr id="60" name="Google Shape;60;p6"/>
            <p:cNvSpPr/>
            <p:nvPr/>
          </p:nvSpPr>
          <p:spPr>
            <a:xfrm>
              <a:off x="6361595" y="3328877"/>
              <a:ext cx="2856819" cy="1055191"/>
            </a:xfrm>
            <a:custGeom>
              <a:avLst/>
              <a:gdLst/>
              <a:ahLst/>
              <a:cxnLst/>
              <a:rect l="l" t="t" r="r" b="b"/>
              <a:pathLst>
                <a:path w="2856819" h="1055191" extrusionOk="0">
                  <a:moveTo>
                    <a:pt x="0" y="1055599"/>
                  </a:moveTo>
                  <a:lnTo>
                    <a:pt x="2856819" y="1055599"/>
                  </a:lnTo>
                  <a:lnTo>
                    <a:pt x="2856819" y="0"/>
                  </a:lnTo>
                  <a:lnTo>
                    <a:pt x="0" y="503854"/>
                  </a:lnTo>
                  <a:lnTo>
                    <a:pt x="0" y="1055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6361595" y="3581367"/>
              <a:ext cx="471672" cy="250031"/>
            </a:xfrm>
            <a:custGeom>
              <a:avLst/>
              <a:gdLst/>
              <a:ahLst/>
              <a:cxnLst/>
              <a:rect l="l" t="t" r="r" b="b"/>
              <a:pathLst>
                <a:path w="471672" h="250031" extrusionOk="0">
                  <a:moveTo>
                    <a:pt x="0" y="83189"/>
                  </a:moveTo>
                  <a:lnTo>
                    <a:pt x="0" y="251365"/>
                  </a:lnTo>
                  <a:lnTo>
                    <a:pt x="471673" y="168176"/>
                  </a:lnTo>
                  <a:lnTo>
                    <a:pt x="471673" y="0"/>
                  </a:lnTo>
                  <a:lnTo>
                    <a:pt x="0" y="8318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8188769" y="3160702"/>
              <a:ext cx="1029645" cy="349746"/>
            </a:xfrm>
            <a:custGeom>
              <a:avLst/>
              <a:gdLst/>
              <a:ahLst/>
              <a:cxnLst/>
              <a:rect l="l" t="t" r="r" b="b"/>
              <a:pathLst>
                <a:path w="1029645" h="349746" extrusionOk="0">
                  <a:moveTo>
                    <a:pt x="1029645" y="0"/>
                  </a:moveTo>
                  <a:lnTo>
                    <a:pt x="0" y="181597"/>
                  </a:lnTo>
                  <a:lnTo>
                    <a:pt x="0" y="349773"/>
                  </a:lnTo>
                  <a:lnTo>
                    <a:pt x="1029645" y="168176"/>
                  </a:lnTo>
                  <a:lnTo>
                    <a:pt x="1029645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6361595" y="3343125"/>
              <a:ext cx="868949" cy="319980"/>
            </a:xfrm>
            <a:custGeom>
              <a:avLst/>
              <a:gdLst/>
              <a:ahLst/>
              <a:cxnLst/>
              <a:rect l="l" t="t" r="r" b="b"/>
              <a:pathLst>
                <a:path w="868949" h="319980" extrusionOk="0">
                  <a:moveTo>
                    <a:pt x="0" y="153256"/>
                  </a:moveTo>
                  <a:lnTo>
                    <a:pt x="0" y="321431"/>
                  </a:lnTo>
                  <a:lnTo>
                    <a:pt x="868949" y="168176"/>
                  </a:lnTo>
                  <a:lnTo>
                    <a:pt x="868949" y="0"/>
                  </a:lnTo>
                  <a:lnTo>
                    <a:pt x="0" y="153256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6361595" y="3286479"/>
              <a:ext cx="236580" cy="209847"/>
            </a:xfrm>
            <a:custGeom>
              <a:avLst/>
              <a:gdLst/>
              <a:ahLst/>
              <a:cxnLst/>
              <a:rect l="l" t="t" r="r" b="b"/>
              <a:pathLst>
                <a:path w="236580" h="209847" extrusionOk="0">
                  <a:moveTo>
                    <a:pt x="0" y="41725"/>
                  </a:moveTo>
                  <a:lnTo>
                    <a:pt x="0" y="209901"/>
                  </a:lnTo>
                  <a:lnTo>
                    <a:pt x="236580" y="168176"/>
                  </a:lnTo>
                  <a:lnTo>
                    <a:pt x="236580" y="0"/>
                  </a:lnTo>
                  <a:lnTo>
                    <a:pt x="0" y="417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8331610" y="2824350"/>
              <a:ext cx="886804" cy="324445"/>
            </a:xfrm>
            <a:custGeom>
              <a:avLst/>
              <a:gdLst/>
              <a:ahLst/>
              <a:cxnLst/>
              <a:rect l="l" t="t" r="r" b="b"/>
              <a:pathLst>
                <a:path w="886804" h="324445" extrusionOk="0">
                  <a:moveTo>
                    <a:pt x="886804" y="0"/>
                  </a:moveTo>
                  <a:lnTo>
                    <a:pt x="0" y="156405"/>
                  </a:lnTo>
                  <a:lnTo>
                    <a:pt x="0" y="324581"/>
                  </a:lnTo>
                  <a:lnTo>
                    <a:pt x="886804" y="168176"/>
                  </a:lnTo>
                  <a:lnTo>
                    <a:pt x="886804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6868978" y="2954026"/>
              <a:ext cx="660639" cy="284261"/>
            </a:xfrm>
            <a:custGeom>
              <a:avLst/>
              <a:gdLst/>
              <a:ahLst/>
              <a:cxnLst/>
              <a:rect l="l" t="t" r="r" b="b"/>
              <a:pathLst>
                <a:path w="660639" h="284261" extrusionOk="0">
                  <a:moveTo>
                    <a:pt x="0" y="116516"/>
                  </a:moveTo>
                  <a:lnTo>
                    <a:pt x="0" y="284692"/>
                  </a:lnTo>
                  <a:lnTo>
                    <a:pt x="660639" y="168176"/>
                  </a:lnTo>
                  <a:lnTo>
                    <a:pt x="660639" y="0"/>
                  </a:lnTo>
                  <a:lnTo>
                    <a:pt x="0" y="116516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7093655" y="2777133"/>
              <a:ext cx="1438825" cy="253007"/>
            </a:xfrm>
            <a:custGeom>
              <a:avLst/>
              <a:gdLst/>
              <a:ahLst/>
              <a:cxnLst/>
              <a:rect l="l" t="t" r="r" b="b"/>
              <a:pathLst>
                <a:path w="1438825" h="253007" extrusionOk="0">
                  <a:moveTo>
                    <a:pt x="485388" y="0"/>
                  </a:moveTo>
                  <a:lnTo>
                    <a:pt x="0" y="85607"/>
                  </a:lnTo>
                  <a:lnTo>
                    <a:pt x="0" y="253783"/>
                  </a:lnTo>
                  <a:lnTo>
                    <a:pt x="1438932" y="0"/>
                  </a:lnTo>
                  <a:lnTo>
                    <a:pt x="48538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457200" y="2394450"/>
            <a:ext cx="4114800" cy="420600"/>
          </a:xfrm>
          <a:prstGeom prst="rect">
            <a:avLst/>
          </a:prstGeom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body" idx="1"/>
          </p:nvPr>
        </p:nvSpPr>
        <p:spPr>
          <a:xfrm>
            <a:off x="3200400" y="2800175"/>
            <a:ext cx="5486400" cy="21189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9pPr>
          </a:lstStyle>
          <a:p>
            <a:endParaRPr dirty="0"/>
          </a:p>
        </p:txBody>
      </p:sp>
      <p:sp>
        <p:nvSpPr>
          <p:cNvPr id="70" name="Google Shape;70;p6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background">
  <p:cSld name="BLANK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2"/>
          <p:cNvGrpSpPr/>
          <p:nvPr/>
        </p:nvGrpSpPr>
        <p:grpSpPr>
          <a:xfrm flipH="1">
            <a:off x="0" y="-200"/>
            <a:ext cx="9143998" cy="5143302"/>
            <a:chOff x="6316957" y="5250656"/>
            <a:chExt cx="2856819" cy="1606930"/>
          </a:xfrm>
        </p:grpSpPr>
        <p:sp>
          <p:nvSpPr>
            <p:cNvPr id="125" name="Google Shape;125;p12"/>
            <p:cNvSpPr/>
            <p:nvPr/>
          </p:nvSpPr>
          <p:spPr>
            <a:xfrm>
              <a:off x="6316957" y="6351571"/>
              <a:ext cx="2856819" cy="506015"/>
            </a:xfrm>
            <a:custGeom>
              <a:avLst/>
              <a:gdLst/>
              <a:ahLst/>
              <a:cxnLst/>
              <a:rect l="l" t="t" r="r" b="b"/>
              <a:pathLst>
                <a:path w="2856819" h="506015" extrusionOk="0">
                  <a:moveTo>
                    <a:pt x="0" y="506429"/>
                  </a:moveTo>
                  <a:lnTo>
                    <a:pt x="2856819" y="506429"/>
                  </a:lnTo>
                  <a:lnTo>
                    <a:pt x="2856819" y="0"/>
                  </a:lnTo>
                  <a:lnTo>
                    <a:pt x="0" y="503856"/>
                  </a:lnTo>
                  <a:lnTo>
                    <a:pt x="0" y="5064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7306428" y="5250656"/>
              <a:ext cx="1434361" cy="253007"/>
            </a:xfrm>
            <a:custGeom>
              <a:avLst/>
              <a:gdLst/>
              <a:ahLst/>
              <a:cxnLst/>
              <a:rect l="l" t="t" r="r" b="b"/>
              <a:pathLst>
                <a:path w="1434361" h="253007" extrusionOk="0">
                  <a:moveTo>
                    <a:pt x="481099" y="0"/>
                  </a:moveTo>
                  <a:lnTo>
                    <a:pt x="0" y="84851"/>
                  </a:lnTo>
                  <a:lnTo>
                    <a:pt x="0" y="253027"/>
                  </a:lnTo>
                  <a:lnTo>
                    <a:pt x="1434642" y="0"/>
                  </a:lnTo>
                  <a:lnTo>
                    <a:pt x="48109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6316957" y="6512738"/>
              <a:ext cx="989471" cy="342304"/>
            </a:xfrm>
            <a:custGeom>
              <a:avLst/>
              <a:gdLst/>
              <a:ahLst/>
              <a:cxnLst/>
              <a:rect l="l" t="t" r="r" b="b"/>
              <a:pathLst>
                <a:path w="989471" h="342304" extrusionOk="0">
                  <a:moveTo>
                    <a:pt x="0" y="174513"/>
                  </a:moveTo>
                  <a:lnTo>
                    <a:pt x="0" y="342688"/>
                  </a:lnTo>
                  <a:lnTo>
                    <a:pt x="989471" y="168176"/>
                  </a:lnTo>
                  <a:lnTo>
                    <a:pt x="989471" y="0"/>
                  </a:lnTo>
                  <a:lnTo>
                    <a:pt x="0" y="174513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8885118" y="6183395"/>
              <a:ext cx="288657" cy="218777"/>
            </a:xfrm>
            <a:custGeom>
              <a:avLst/>
              <a:gdLst/>
              <a:ahLst/>
              <a:cxnLst/>
              <a:rect l="l" t="t" r="r" b="b"/>
              <a:pathLst>
                <a:path w="288657" h="218777" extrusionOk="0">
                  <a:moveTo>
                    <a:pt x="288658" y="0"/>
                  </a:moveTo>
                  <a:lnTo>
                    <a:pt x="0" y="50911"/>
                  </a:lnTo>
                  <a:lnTo>
                    <a:pt x="0" y="219087"/>
                  </a:lnTo>
                  <a:lnTo>
                    <a:pt x="288658" y="168176"/>
                  </a:lnTo>
                  <a:lnTo>
                    <a:pt x="28865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6316957" y="6431950"/>
              <a:ext cx="493991" cy="254496"/>
            </a:xfrm>
            <a:custGeom>
              <a:avLst/>
              <a:gdLst/>
              <a:ahLst/>
              <a:cxnLst/>
              <a:rect l="l" t="t" r="r" b="b"/>
              <a:pathLst>
                <a:path w="493991" h="254496" extrusionOk="0">
                  <a:moveTo>
                    <a:pt x="0" y="87125"/>
                  </a:moveTo>
                  <a:lnTo>
                    <a:pt x="0" y="255301"/>
                  </a:lnTo>
                  <a:lnTo>
                    <a:pt x="493992" y="168176"/>
                  </a:lnTo>
                  <a:lnTo>
                    <a:pt x="493992" y="0"/>
                  </a:lnTo>
                  <a:lnTo>
                    <a:pt x="0" y="871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9029447" y="6015219"/>
              <a:ext cx="144328" cy="193476"/>
            </a:xfrm>
            <a:custGeom>
              <a:avLst/>
              <a:gdLst/>
              <a:ahLst/>
              <a:cxnLst/>
              <a:rect l="l" t="t" r="r" b="b"/>
              <a:pathLst>
                <a:path w="144328" h="193476" extrusionOk="0">
                  <a:moveTo>
                    <a:pt x="144329" y="0"/>
                  </a:moveTo>
                  <a:lnTo>
                    <a:pt x="0" y="25456"/>
                  </a:lnTo>
                  <a:lnTo>
                    <a:pt x="0" y="193632"/>
                  </a:lnTo>
                  <a:lnTo>
                    <a:pt x="144329" y="168176"/>
                  </a:lnTo>
                  <a:lnTo>
                    <a:pt x="144329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2"/>
            <p:cNvSpPr/>
            <p:nvPr/>
          </p:nvSpPr>
          <p:spPr>
            <a:xfrm>
              <a:off x="8224479" y="5847043"/>
              <a:ext cx="949297" cy="334863"/>
            </a:xfrm>
            <a:custGeom>
              <a:avLst/>
              <a:gdLst/>
              <a:ahLst/>
              <a:cxnLst/>
              <a:rect l="l" t="t" r="r" b="b"/>
              <a:pathLst>
                <a:path w="949297" h="334863" extrusionOk="0">
                  <a:moveTo>
                    <a:pt x="949297" y="0"/>
                  </a:moveTo>
                  <a:lnTo>
                    <a:pt x="0" y="167427"/>
                  </a:lnTo>
                  <a:lnTo>
                    <a:pt x="0" y="335603"/>
                  </a:lnTo>
                  <a:lnTo>
                    <a:pt x="949297" y="168176"/>
                  </a:lnTo>
                  <a:lnTo>
                    <a:pt x="949297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2"/>
            <p:cNvSpPr/>
            <p:nvPr/>
          </p:nvSpPr>
          <p:spPr>
            <a:xfrm>
              <a:off x="6677035" y="5840035"/>
              <a:ext cx="629392" cy="278308"/>
            </a:xfrm>
            <a:custGeom>
              <a:avLst/>
              <a:gdLst/>
              <a:ahLst/>
              <a:cxnLst/>
              <a:rect l="l" t="t" r="r" b="b"/>
              <a:pathLst>
                <a:path w="629392" h="278308" extrusionOk="0">
                  <a:moveTo>
                    <a:pt x="0" y="111005"/>
                  </a:moveTo>
                  <a:lnTo>
                    <a:pt x="0" y="279181"/>
                  </a:lnTo>
                  <a:lnTo>
                    <a:pt x="629393" y="168176"/>
                  </a:lnTo>
                  <a:lnTo>
                    <a:pt x="629393" y="0"/>
                  </a:lnTo>
                  <a:lnTo>
                    <a:pt x="0" y="11100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2"/>
            <p:cNvSpPr/>
            <p:nvPr/>
          </p:nvSpPr>
          <p:spPr>
            <a:xfrm>
              <a:off x="6316957" y="5716734"/>
              <a:ext cx="735035" cy="297656"/>
            </a:xfrm>
            <a:custGeom>
              <a:avLst/>
              <a:gdLst/>
              <a:ahLst/>
              <a:cxnLst/>
              <a:rect l="l" t="t" r="r" b="b"/>
              <a:pathLst>
                <a:path w="735035" h="297656" extrusionOk="0">
                  <a:moveTo>
                    <a:pt x="0" y="129638"/>
                  </a:moveTo>
                  <a:lnTo>
                    <a:pt x="0" y="297814"/>
                  </a:lnTo>
                  <a:lnTo>
                    <a:pt x="735036" y="168176"/>
                  </a:lnTo>
                  <a:lnTo>
                    <a:pt x="735036" y="0"/>
                  </a:lnTo>
                  <a:lnTo>
                    <a:pt x="0" y="129638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>
              <a:off x="8703591" y="5342516"/>
              <a:ext cx="470184" cy="250031"/>
            </a:xfrm>
            <a:custGeom>
              <a:avLst/>
              <a:gdLst/>
              <a:ahLst/>
              <a:cxnLst/>
              <a:rect l="l" t="t" r="r" b="b"/>
              <a:pathLst>
                <a:path w="470184" h="250031" extrusionOk="0">
                  <a:moveTo>
                    <a:pt x="470185" y="0"/>
                  </a:moveTo>
                  <a:lnTo>
                    <a:pt x="0" y="82927"/>
                  </a:lnTo>
                  <a:lnTo>
                    <a:pt x="0" y="251103"/>
                  </a:lnTo>
                  <a:lnTo>
                    <a:pt x="470185" y="168176"/>
                  </a:lnTo>
                  <a:lnTo>
                    <a:pt x="4701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2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 flip="none" rotWithShape="1">
          <a:gsLst>
            <a:gs pos="0">
              <a:schemeClr val="bg1">
                <a:alpha val="73000"/>
                <a:lumMod val="76000"/>
              </a:schemeClr>
            </a:gs>
            <a:gs pos="0">
              <a:srgbClr val="FF0000"/>
            </a:gs>
            <a:gs pos="100000">
              <a:schemeClr val="bg2">
                <a:alpha val="86000"/>
              </a:schemeClr>
            </a:gs>
          </a:gsLst>
          <a:lin ang="20400000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6D683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2pPr>
            <a:lvl3pPr lvl="2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3pPr>
            <a:lvl4pPr lvl="3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4pPr>
            <a:lvl5pPr lvl="4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5pPr>
            <a:lvl6pPr lvl="5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6pPr>
            <a:lvl7pPr lvl="6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7pPr>
            <a:lvl8pPr lvl="7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8pPr>
            <a:lvl9pPr lvl="8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8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audit-fa.co.il/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>
            <a:spLocks noGrp="1"/>
          </p:cNvSpPr>
          <p:nvPr>
            <p:ph type="ctrTitle"/>
          </p:nvPr>
        </p:nvSpPr>
        <p:spPr>
          <a:xfrm>
            <a:off x="3235597" y="-1251594"/>
            <a:ext cx="5486400" cy="31821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 rtl="1"/>
            <a:br>
              <a:rPr lang="en-US" altLang="he-IL" sz="9600" i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David" panose="020E0502060401010101" pitchFamily="34" charset="-79"/>
              </a:rPr>
            </a:br>
            <a:r>
              <a:rPr lang="he-IL" altLang="he-IL" sz="4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David" panose="020E0502060401010101" pitchFamily="34" charset="-79"/>
              </a:rPr>
              <a:t>הגנה על הפרטיות</a:t>
            </a:r>
            <a:br>
              <a:rPr lang="en-US" altLang="he-IL" sz="4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David" panose="020E0502060401010101" pitchFamily="34" charset="-79"/>
              </a:rPr>
            </a:br>
            <a:r>
              <a:rPr lang="he-IL" altLang="he-IL" sz="4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David" panose="020E0502060401010101" pitchFamily="34" charset="-79"/>
              </a:rPr>
              <a:t>היבטים משפטיים ופרקטיים</a:t>
            </a:r>
            <a:br>
              <a:rPr lang="he-IL" altLang="he-IL" sz="6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David" panose="020E0502060401010101" pitchFamily="34" charset="-79"/>
              </a:rPr>
            </a:br>
            <a:r>
              <a:rPr lang="he-IL" altLang="he-I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עו"ד מיכאל </a:t>
            </a:r>
            <a:r>
              <a:rPr lang="he-IL" altLang="he-IL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גילינסקי</a:t>
            </a:r>
            <a:r>
              <a:rPr lang="he-IL" altLang="he-I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שותף</a:t>
            </a:r>
            <a:br>
              <a:rPr lang="en-US" altLang="he-I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altLang="he-IL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אודיט</a:t>
            </a:r>
            <a:r>
              <a:rPr lang="he-IL" altLang="he-I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בקרה וביקורת</a:t>
            </a:r>
            <a:br>
              <a:rPr lang="he-IL" altLang="he-IL" sz="3600" dirty="0">
                <a:solidFill>
                  <a:srgbClr val="B2220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D4B9981D-461C-4732-805C-A919B20A6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28160"/>
            <a:ext cx="2426679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3C83A1B7-0774-4DA2-B0BC-2A24CD441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655" y="1351105"/>
            <a:ext cx="8064896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קביעת רף נדרש לאבטחת המידע </a:t>
            </a:r>
            <a:br>
              <a:rPr lang="en-US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he-IL" altLang="he-IL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קביעת אבחנה בין רמת הפעילות הנדרשת לסיכון הגלום במאגר לפי 3 פרמטרים:</a:t>
            </a:r>
            <a:br>
              <a:rPr lang="en-US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he-IL" altLang="he-IL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1"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סוג המידע האגור</a:t>
            </a:r>
            <a:br>
              <a:rPr lang="en-US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he-IL" altLang="he-IL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1"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כמות המורשים </a:t>
            </a:r>
            <a:r>
              <a:rPr lang="he-IL" altLang="he-IL" sz="1800" dirty="0" err="1">
                <a:solidFill>
                  <a:schemeClr val="bg1"/>
                </a:solidFill>
                <a:latin typeface="Arial" panose="020B0604020202020204" pitchFamily="34" charset="0"/>
              </a:rPr>
              <a:t>להכנס</a:t>
            </a: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 למאגר</a:t>
            </a:r>
          </a:p>
          <a:p>
            <a:pPr marL="457200" lvl="1" indent="0" algn="r" rtl="1" eaLnBrk="1" hangingPunct="1">
              <a:spcBef>
                <a:spcPct val="0"/>
              </a:spcBef>
              <a:buNone/>
            </a:pPr>
            <a:endParaRPr lang="he-IL" altLang="he-IL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1"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כמות </a:t>
            </a:r>
            <a:r>
              <a:rPr lang="he-IL" altLang="he-IL" sz="1800" dirty="0" err="1">
                <a:solidFill>
                  <a:schemeClr val="bg1"/>
                </a:solidFill>
                <a:latin typeface="Arial" panose="020B0604020202020204" pitchFamily="34" charset="0"/>
              </a:rPr>
              <a:t>היישויות</a:t>
            </a: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 עליהם אגור המידע</a:t>
            </a: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he-IL" altLang="he-IL" sz="2400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3B6626-DAEF-4E64-8355-CB5C4CCA6156}"/>
              </a:ext>
            </a:extLst>
          </p:cNvPr>
          <p:cNvSpPr txBox="1"/>
          <p:nvPr/>
        </p:nvSpPr>
        <p:spPr>
          <a:xfrm>
            <a:off x="605883" y="364273"/>
            <a:ext cx="814039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solidFill>
                  <a:schemeClr val="bg1"/>
                </a:solidFill>
              </a:rPr>
              <a:t>השינוי הגדול – תקנות הגנת הפרטיות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0BCA7FFB-22AC-426E-A22B-050871661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8522"/>
            <a:ext cx="1081761" cy="42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42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E6E5356D-06DF-4EE0-9C84-AC948C43A58C}"/>
              </a:ext>
            </a:extLst>
          </p:cNvPr>
          <p:cNvSpPr/>
          <p:nvPr/>
        </p:nvSpPr>
        <p:spPr>
          <a:xfrm>
            <a:off x="960966" y="1307864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dirty="0">
                <a:solidFill>
                  <a:schemeClr val="bg1"/>
                </a:solidFill>
                <a:latin typeface="Arial" panose="020B0604020202020204" pitchFamily="34" charset="0"/>
              </a:rPr>
              <a:t>חובת מינוי גורם אחראי</a:t>
            </a:r>
          </a:p>
          <a:p>
            <a:pPr algn="r" rtl="1">
              <a:spcBef>
                <a:spcPct val="0"/>
              </a:spcBef>
            </a:pPr>
            <a:endParaRPr lang="he-IL" altLang="he-IL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rt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dirty="0">
                <a:solidFill>
                  <a:schemeClr val="bg1"/>
                </a:solidFill>
                <a:latin typeface="Arial" panose="020B0604020202020204" pitchFamily="34" charset="0"/>
              </a:rPr>
              <a:t>הגדרת "אירוע אבטחה" - אירוע שנעשה בו שימוש (מלא או חלקי) במידע מן</a:t>
            </a:r>
          </a:p>
          <a:p>
            <a:pPr algn="r" rtl="1">
              <a:spcBef>
                <a:spcPct val="0"/>
              </a:spcBef>
            </a:pPr>
            <a:endParaRPr lang="he-IL" altLang="he-IL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rtl="1">
              <a:spcBef>
                <a:spcPct val="0"/>
              </a:spcBef>
            </a:pPr>
            <a:r>
              <a:rPr lang="he-IL" altLang="he-IL" dirty="0">
                <a:solidFill>
                  <a:schemeClr val="bg1"/>
                </a:solidFill>
                <a:latin typeface="Arial" panose="020B0604020202020204" pitchFamily="34" charset="0"/>
              </a:rPr>
              <a:t>המאגר, בלא הרשאה או בחריגה מהרשאה או שנעשתה פגיעה בשלמות המידע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24335F6-AB27-4C73-B999-7C73143DE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8522"/>
            <a:ext cx="1081761" cy="42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72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טבלה 4">
            <a:extLst>
              <a:ext uri="{FF2B5EF4-FFF2-40B4-BE49-F238E27FC236}">
                <a16:creationId xmlns:a16="http://schemas.microsoft.com/office/drawing/2014/main" id="{5C42F21C-7A8C-4B55-9035-10619D676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396190"/>
              </p:ext>
            </p:extLst>
          </p:nvPr>
        </p:nvGraphicFramePr>
        <p:xfrm>
          <a:off x="245327" y="184873"/>
          <a:ext cx="8835483" cy="4920641"/>
        </p:xfrm>
        <a:graphic>
          <a:graphicData uri="http://schemas.openxmlformats.org/drawingml/2006/table">
            <a:tbl>
              <a:tblPr rtl="1"/>
              <a:tblGrid>
                <a:gridCol w="586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6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7092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הפרמטר</a:t>
                      </a:r>
                      <a:endParaRPr kumimoji="0" lang="en-US" altLang="he-IL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בסיסית</a:t>
                      </a:r>
                      <a:endParaRPr kumimoji="0" lang="en-US" altLang="he-IL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בינונית</a:t>
                      </a:r>
                      <a:endParaRPr kumimoji="0" lang="en-US" altLang="he-IL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גבוהה</a:t>
                      </a:r>
                      <a:endParaRPr kumimoji="0" lang="en-US" altLang="he-IL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2277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סוג המידע</a:t>
                      </a:r>
                      <a:endParaRPr kumimoji="0" lang="en-US" altLang="he-IL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3175"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317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המידע משמש לניהול עסק בלבד, אינו כולל מידע נוסף (</a:t>
                      </a:r>
                      <a:r>
                        <a:rPr kumimoji="0" lang="he-IL" altLang="he-IL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א,ג,ד,ז</a:t>
                      </a: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) מלבד מידע המפורט להלן הכולל </a:t>
                      </a:r>
                      <a:r>
                        <a:rPr kumimoji="0" lang="he-IL" altLang="he-IL" sz="11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תמונות פנים בלבד</a:t>
                      </a: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:</a:t>
                      </a:r>
                      <a:endParaRPr kumimoji="0" lang="en-US" altLang="he-I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317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(ב)   מידע רפואי או מידע על מצבו הנפשי של </a:t>
                      </a:r>
                      <a:r>
                        <a:rPr kumimoji="0" lang="he-IL" altLang="he-IL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אדם</a:t>
                      </a: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;</a:t>
                      </a:r>
                      <a:endParaRPr kumimoji="0" lang="en-US" altLang="he-I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317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(ה)   מידע על אודות עברו הפלילי של </a:t>
                      </a:r>
                      <a:r>
                        <a:rPr kumimoji="0" lang="he-IL" altLang="he-IL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אדם</a:t>
                      </a: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;</a:t>
                      </a:r>
                      <a:endParaRPr kumimoji="0" lang="en-US" altLang="he-I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317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(ו)    נתוני תקשורת כהגדרתם בחוק סדר הדין הפלילי (סמכויות אכיפה – נתוני תקשורת), התשס"ח-2007;</a:t>
                      </a:r>
                      <a:endParaRPr kumimoji="0" lang="en-US" altLang="he-I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317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(ז)    מידע ביומטרי;</a:t>
                      </a:r>
                      <a:endParaRPr kumimoji="0" lang="en-US" altLang="he-I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317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מידע המתייחס לעובדים וספקים של בעל המאגר וכולל מידע על נכסיו של אדם, חובותיו והתחייבויותיו הכלכליות, מצבו הכלכלי או שינוי בו, יכולתו לעמוד בהתחייבויותיו הכלכלית ומידת עמידתו בהם.</a:t>
                      </a:r>
                      <a:endParaRPr kumimoji="0" lang="en-US" altLang="he-I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317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altLang="he-I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3175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altLang="he-IL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90513" indent="-250825"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290513" marR="0" lvl="0" indent="-25082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1)  ... שמטרתו העיקרית היא איסוף מידע לצורך מסירתו לאחר כדרך עיסוק...</a:t>
                      </a:r>
                      <a:endParaRPr kumimoji="0" lang="en-US" altLang="he-I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290513" marR="0" lvl="0" indent="-25082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(2)  ...בעליו הוא גוף ציבורי...</a:t>
                      </a:r>
                      <a:endParaRPr kumimoji="0" lang="en-US" altLang="he-I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290513" marR="0" lvl="0" indent="-25082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(3)  מאגר מידע הכולל מידע שהוא אחד מאלה:</a:t>
                      </a:r>
                      <a:endParaRPr kumimoji="0" lang="en-US" altLang="he-I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290513" marR="0" lvl="0" indent="-25082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(א)   מידע על צנעת חייו האישיים של </a:t>
                      </a:r>
                      <a:r>
                        <a:rPr kumimoji="0" lang="he-IL" altLang="he-IL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אדם</a:t>
                      </a: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 לרבות התנהגותו ברשות היחיד;</a:t>
                      </a:r>
                      <a:endParaRPr kumimoji="0" lang="en-US" altLang="he-I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290513" marR="0" lvl="0" indent="-25082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(ב)   מידע רפואי או מידע על מצבו הנפשי של </a:t>
                      </a:r>
                      <a:r>
                        <a:rPr kumimoji="0" lang="he-IL" altLang="he-IL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אדם</a:t>
                      </a: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;</a:t>
                      </a:r>
                      <a:endParaRPr kumimoji="0" lang="en-US" altLang="he-I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290513" marR="0" lvl="0" indent="-25082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(ג)    מידע גנטי כהגדרתו בחוק מידע גנטי, התשס"א-2000;</a:t>
                      </a:r>
                      <a:endParaRPr kumimoji="0" lang="en-US" altLang="he-I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290513" marR="0" lvl="0" indent="-25082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(ד)   מידע על אודות </a:t>
                      </a:r>
                      <a:r>
                        <a:rPr kumimoji="0" lang="he-IL" altLang="he-IL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דעותיו</a:t>
                      </a: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הפוליטיות או אמונותיו הדתיות של </a:t>
                      </a:r>
                      <a:r>
                        <a:rPr kumimoji="0" lang="he-IL" altLang="he-IL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אדם</a:t>
                      </a: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;</a:t>
                      </a:r>
                      <a:endParaRPr kumimoji="0" lang="en-US" altLang="he-I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290513" marR="0" lvl="0" indent="-25082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(ה)   מידע על אודות עברו הפלילי של </a:t>
                      </a:r>
                      <a:r>
                        <a:rPr kumimoji="0" lang="he-IL" altLang="he-IL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אדם</a:t>
                      </a: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;</a:t>
                      </a:r>
                      <a:endParaRPr kumimoji="0" lang="en-US" altLang="he-I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290513" marR="0" lvl="0" indent="-25082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(ו)    נתוני תקשורת כהגדרתם בחוק סדר הדין הפלילי (סמכויות אכיפה – נתוני תקשורת), התשס"ח-2007;</a:t>
                      </a:r>
                      <a:endParaRPr kumimoji="0" lang="en-US" altLang="he-I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290513" marR="0" lvl="0" indent="-25082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(ז)    מידע ביומטרי;</a:t>
                      </a:r>
                      <a:endParaRPr kumimoji="0" lang="en-US" altLang="he-I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290513" marR="0" lvl="0" indent="-25082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(ח)   מידע על נכסיו של </a:t>
                      </a:r>
                      <a:r>
                        <a:rPr kumimoji="0" lang="he-IL" altLang="he-IL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אדם</a:t>
                      </a: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 חובותיו והתחייבויותיו הכלכליות, מצבו הכלכלי או שינוי בו, יכולתו לעמוד בהתחייבויותיו הכלכלית ומידת עמידתו בהם;</a:t>
                      </a:r>
                      <a:endParaRPr kumimoji="0" lang="en-US" altLang="he-I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290513" marR="0" lvl="0" indent="-25082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(ט)   הרגלי צריכה של </a:t>
                      </a:r>
                      <a:r>
                        <a:rPr kumimoji="0" lang="he-IL" altLang="he-IL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אדם</a:t>
                      </a: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שיש בהם כדי ללמד על מידע לפי פרטים (א) עד (ז) או על אישיותו של </a:t>
                      </a:r>
                      <a:r>
                        <a:rPr kumimoji="0" lang="he-IL" altLang="he-IL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אדם</a:t>
                      </a: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 אמונתו או </a:t>
                      </a:r>
                      <a:r>
                        <a:rPr kumimoji="0" lang="he-IL" altLang="he-IL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דעותיו</a:t>
                      </a: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.</a:t>
                      </a:r>
                      <a:endParaRPr kumimoji="0" lang="en-US" altLang="he-I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290513" marR="0" lvl="0" indent="-250825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altLang="he-IL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כמו בינונית – לא כולל גוף ציבורי</a:t>
                      </a:r>
                      <a:endParaRPr kumimoji="0" lang="en-US" altLang="he-IL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636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בעלי הרשאה</a:t>
                      </a:r>
                      <a:endParaRPr kumimoji="0" lang="en-US" altLang="he-IL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עד 10</a:t>
                      </a:r>
                      <a:endParaRPr kumimoji="0" lang="en-US" altLang="he-IL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בין 11-99</a:t>
                      </a:r>
                      <a:endParaRPr kumimoji="0" lang="en-US" altLang="he-IL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מעל 100</a:t>
                      </a:r>
                      <a:endParaRPr kumimoji="0" lang="en-US" altLang="he-IL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636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מספר רשומות</a:t>
                      </a:r>
                      <a:endParaRPr kumimoji="0" lang="en-US" altLang="he-IL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כל כמות</a:t>
                      </a:r>
                      <a:endParaRPr kumimoji="0" lang="en-US" altLang="he-IL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עד 100,000</a:t>
                      </a:r>
                      <a:endParaRPr kumimoji="0" lang="en-US" altLang="he-IL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מעל 100,000</a:t>
                      </a:r>
                      <a:endParaRPr kumimoji="0" lang="en-US" altLang="he-IL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276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FE314F6-2CB3-407F-A35B-22BD19B46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880" y="997436"/>
            <a:ext cx="8382000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1800" b="1" u="sng" dirty="0">
                <a:solidFill>
                  <a:schemeClr val="bg1"/>
                </a:solidFill>
                <a:latin typeface="Arial" panose="020B0604020202020204" pitchFamily="34" charset="0"/>
              </a:rPr>
              <a:t>מסמך הגדרות מאגר</a:t>
            </a:r>
            <a:br>
              <a:rPr lang="en-US" altLang="he-IL" sz="1800" b="1" u="sng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he-IL" altLang="he-IL" sz="1800" b="1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תיאור כללי של </a:t>
            </a:r>
            <a:r>
              <a:rPr lang="he-IL" altLang="he-IL" sz="1800" b="1" u="sng" dirty="0">
                <a:solidFill>
                  <a:schemeClr val="bg1"/>
                </a:solidFill>
                <a:latin typeface="Arial" panose="020B0604020202020204" pitchFamily="34" charset="0"/>
              </a:rPr>
              <a:t>פעולות האיסוף והשימוש </a:t>
            </a: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במידע</a:t>
            </a: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תיאור </a:t>
            </a:r>
            <a:r>
              <a:rPr lang="he-IL" altLang="he-IL" sz="1800" b="1" u="sng" dirty="0">
                <a:solidFill>
                  <a:schemeClr val="bg1"/>
                </a:solidFill>
                <a:latin typeface="Arial" panose="020B0604020202020204" pitchFamily="34" charset="0"/>
              </a:rPr>
              <a:t>מטרות </a:t>
            </a: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השימוש במידע</a:t>
            </a: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סוגי המידע השונים הכלולים במאגר המידע</a:t>
            </a: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פרטים על </a:t>
            </a:r>
            <a:r>
              <a:rPr lang="he-IL" altLang="he-IL" sz="1800" b="1" u="sng" dirty="0">
                <a:solidFill>
                  <a:schemeClr val="bg1"/>
                </a:solidFill>
                <a:latin typeface="Arial" panose="020B0604020202020204" pitchFamily="34" charset="0"/>
              </a:rPr>
              <a:t>העברת מאגר המידע, או חלק מהותי ממנו אל מחוץ לגבולות המדינה</a:t>
            </a:r>
            <a:r>
              <a:rPr lang="he-IL" altLang="he-IL" sz="1800" b="1" dirty="0">
                <a:solidFill>
                  <a:schemeClr val="bg1"/>
                </a:solidFill>
                <a:latin typeface="Arial" panose="020B0604020202020204" pitchFamily="34" charset="0"/>
              </a:rPr>
              <a:t> ...</a:t>
            </a: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פעולות עיבוד מידע באמצעות מחזיק</a:t>
            </a: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הסיכונים העיקריים של פגיעה באבטחת המידע, וההתמודדות עמם</a:t>
            </a: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שמו של </a:t>
            </a:r>
            <a:r>
              <a:rPr lang="he-IL" altLang="he-IL" sz="1800" b="1" dirty="0">
                <a:solidFill>
                  <a:schemeClr val="bg1"/>
                </a:solidFill>
                <a:latin typeface="Arial" panose="020B0604020202020204" pitchFamily="34" charset="0"/>
              </a:rPr>
              <a:t>מנהל מאגר </a:t>
            </a: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המידע, של </a:t>
            </a:r>
            <a:r>
              <a:rPr lang="he-IL" altLang="he-IL" sz="1800" b="1" dirty="0">
                <a:solidFill>
                  <a:schemeClr val="bg1"/>
                </a:solidFill>
                <a:latin typeface="Arial" panose="020B0604020202020204" pitchFamily="34" charset="0"/>
              </a:rPr>
              <a:t>מחזיק המאגר </a:t>
            </a: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ושל </a:t>
            </a:r>
            <a:r>
              <a:rPr lang="he-IL" altLang="he-IL" sz="1800" b="1" dirty="0">
                <a:solidFill>
                  <a:schemeClr val="bg1"/>
                </a:solidFill>
                <a:latin typeface="Arial" panose="020B0604020202020204" pitchFamily="34" charset="0"/>
              </a:rPr>
              <a:t>הממונה על אבטחת מידע </a:t>
            </a: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בו, אם מונה כזה</a:t>
            </a: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בדיקת עדכניות המסמך </a:t>
            </a:r>
            <a:r>
              <a:rPr lang="he-IL" altLang="he-IL" sz="1800" b="1" u="sng" dirty="0">
                <a:solidFill>
                  <a:schemeClr val="bg1"/>
                </a:solidFill>
                <a:latin typeface="Arial" panose="020B0604020202020204" pitchFamily="34" charset="0"/>
              </a:rPr>
              <a:t>ובדיקה של כמות המידע הנאגר</a:t>
            </a:r>
            <a:r>
              <a:rPr lang="he-IL" altLang="he-IL" sz="18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– </a:t>
            </a:r>
            <a:r>
              <a:rPr lang="he-IL" altLang="he-IL" sz="1800" b="1" dirty="0">
                <a:solidFill>
                  <a:schemeClr val="bg1"/>
                </a:solidFill>
                <a:latin typeface="Arial" panose="020B0604020202020204" pitchFamily="34" charset="0"/>
              </a:rPr>
              <a:t>אחת לשנה </a:t>
            </a: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(האם כל המידע אכן נדרש)</a:t>
            </a:r>
          </a:p>
          <a:p>
            <a:pPr marL="0" indent="0" algn="r" rtl="1" eaLnBrk="1" hangingPunct="1">
              <a:spcBef>
                <a:spcPct val="0"/>
              </a:spcBef>
              <a:buNone/>
            </a:pPr>
            <a:endParaRPr lang="he-IL" altLang="he-IL" sz="1800" dirty="0"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he-IL" altLang="he-IL" sz="2000" dirty="0"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he-IL" altLang="he-IL" sz="2000" dirty="0">
              <a:latin typeface="Arial" panose="020B0604020202020204" pitchFamily="34" charset="0"/>
            </a:endParaRPr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41CBFF1C-B5E4-4781-A607-A0DD1E8F42B8}"/>
              </a:ext>
            </a:extLst>
          </p:cNvPr>
          <p:cNvSpPr>
            <a:spLocks noGrp="1"/>
          </p:cNvSpPr>
          <p:nvPr/>
        </p:nvSpPr>
        <p:spPr>
          <a:xfrm>
            <a:off x="540880" y="2362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altLang="he-IL" b="1" dirty="0">
                <a:solidFill>
                  <a:schemeClr val="bg1"/>
                </a:solidFill>
                <a:cs typeface="Arial" panose="020B0604020202020204" pitchFamily="34" charset="0"/>
              </a:rPr>
              <a:t>אז מהן החובות?</a:t>
            </a:r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33660BE4-45C6-4080-87D8-2759C2BA8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4218"/>
            <a:ext cx="1123482" cy="43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1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F0C9BE45-FE57-4B79-9BC9-95BB6895B417}"/>
              </a:ext>
            </a:extLst>
          </p:cNvPr>
          <p:cNvSpPr/>
          <p:nvPr/>
        </p:nvSpPr>
        <p:spPr>
          <a:xfrm>
            <a:off x="4081589" y="253782"/>
            <a:ext cx="14590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altLang="he-IL" sz="4000" b="1" dirty="0">
                <a:solidFill>
                  <a:schemeClr val="bg1"/>
                </a:solidFill>
                <a:cs typeface="Arial" panose="020B0604020202020204" pitchFamily="34" charset="0"/>
              </a:rPr>
              <a:t>המשך</a:t>
            </a:r>
            <a:endParaRPr lang="he-IL" sz="4000" dirty="0">
              <a:solidFill>
                <a:schemeClr val="bg1"/>
              </a:solidFill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766CC6C1-6C38-4415-A1C2-AEEF85B63F89}"/>
              </a:ext>
            </a:extLst>
          </p:cNvPr>
          <p:cNvSpPr/>
          <p:nvPr/>
        </p:nvSpPr>
        <p:spPr>
          <a:xfrm>
            <a:off x="-74341" y="961668"/>
            <a:ext cx="9036496" cy="41857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r>
              <a:rPr lang="he-IL" altLang="he-IL" b="1" u="sng" dirty="0">
                <a:solidFill>
                  <a:schemeClr val="bg1"/>
                </a:solidFill>
                <a:latin typeface="Arial" panose="020B0604020202020204" pitchFamily="34" charset="0"/>
              </a:rPr>
              <a:t>מינוי ממונה על אבטחת מידע</a:t>
            </a:r>
            <a:r>
              <a:rPr lang="he-IL" altLang="he-IL" dirty="0">
                <a:solidFill>
                  <a:schemeClr val="bg1"/>
                </a:solidFill>
                <a:latin typeface="Arial" panose="020B0604020202020204" pitchFamily="34" charset="0"/>
              </a:rPr>
              <a:t> (למחזיק מעל 5 מאגרים המחייבים רישום) – היעדר ניגוד עניינים והקצאת משאבים.</a:t>
            </a:r>
            <a:br>
              <a:rPr lang="en-US" altLang="he-IL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he-IL" altLang="he-IL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r>
              <a:rPr lang="he-IL" b="1" u="sng" dirty="0">
                <a:solidFill>
                  <a:schemeClr val="bg1"/>
                </a:solidFill>
              </a:rPr>
              <a:t>הטמעת נוהל אבטחה </a:t>
            </a:r>
            <a:r>
              <a:rPr lang="he-IL" dirty="0">
                <a:solidFill>
                  <a:schemeClr val="bg1"/>
                </a:solidFill>
              </a:rPr>
              <a:t>– כולל בין היתר את החובה לכלול את: "הסיכונים שחשוף להם המידע שבמאגר...לרבות אלה הנובעים ממבנה מערכות המאגר...אופן קביעת סיכונים אלה,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he-IL" dirty="0">
                <a:solidFill>
                  <a:schemeClr val="bg1"/>
                </a:solidFill>
              </a:rPr>
              <a:t>ואופן הטיפול בהם..."</a:t>
            </a:r>
          </a:p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r>
              <a:rPr lang="he-IL" sz="1400" dirty="0">
                <a:solidFill>
                  <a:schemeClr val="bg1"/>
                </a:solidFill>
              </a:rPr>
              <a:t>מיפוי המאגר</a:t>
            </a:r>
          </a:p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r>
              <a:rPr lang="he-IL" sz="1400" dirty="0">
                <a:solidFill>
                  <a:schemeClr val="bg1"/>
                </a:solidFill>
              </a:rPr>
              <a:t>מבדקי חדירה וסקרי סיכונים (ברמה הגבוהה)</a:t>
            </a:r>
          </a:p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r>
              <a:rPr lang="he-IL" sz="1400" dirty="0">
                <a:solidFill>
                  <a:schemeClr val="bg1"/>
                </a:solidFill>
              </a:rPr>
              <a:t>אבטחה פיזית וסביבתית</a:t>
            </a:r>
          </a:p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r>
              <a:rPr lang="he-IL" sz="1400" dirty="0">
                <a:solidFill>
                  <a:schemeClr val="bg1"/>
                </a:solidFill>
              </a:rPr>
              <a:t>ניהול כ"א – מגבלת הרשאות, בדיקות, הדרכות וכדו'</a:t>
            </a:r>
          </a:p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r>
              <a:rPr lang="he-IL" sz="1400" dirty="0">
                <a:solidFill>
                  <a:schemeClr val="bg1"/>
                </a:solidFill>
              </a:rPr>
              <a:t>ניהול ובקרת הרשאות</a:t>
            </a:r>
          </a:p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r>
              <a:rPr lang="he-IL" sz="1400" dirty="0">
                <a:solidFill>
                  <a:schemeClr val="bg1"/>
                </a:solidFill>
              </a:rPr>
              <a:t>מדיניות "נתיקים" </a:t>
            </a:r>
          </a:p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r>
              <a:rPr lang="he-IL" sz="1400" dirty="0">
                <a:solidFill>
                  <a:schemeClr val="bg1"/>
                </a:solidFill>
              </a:rPr>
              <a:t>הגנת התקשורת</a:t>
            </a:r>
          </a:p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r>
              <a:rPr lang="he-IL" sz="1400" dirty="0">
                <a:solidFill>
                  <a:schemeClr val="bg1"/>
                </a:solidFill>
              </a:rPr>
              <a:t>מיקור חוץ</a:t>
            </a:r>
          </a:p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r>
              <a:rPr lang="he-IL" sz="1400" dirty="0">
                <a:solidFill>
                  <a:schemeClr val="bg1"/>
                </a:solidFill>
              </a:rPr>
              <a:t>ביקורות</a:t>
            </a:r>
          </a:p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r>
              <a:rPr lang="he-IL" sz="1400" dirty="0">
                <a:solidFill>
                  <a:schemeClr val="bg1"/>
                </a:solidFill>
              </a:rPr>
              <a:t>החובות החלות על בעל המאגר חלות גם על המחזיק בשינויים </a:t>
            </a:r>
            <a:r>
              <a:rPr lang="he-IL" sz="1400" dirty="0" err="1">
                <a:solidFill>
                  <a:schemeClr val="bg1"/>
                </a:solidFill>
              </a:rPr>
              <a:t>המחוייבים</a:t>
            </a:r>
            <a:endParaRPr lang="he-IL" sz="1400" dirty="0">
              <a:solidFill>
                <a:schemeClr val="bg1"/>
              </a:solidFill>
            </a:endParaRPr>
          </a:p>
          <a:p>
            <a:pPr algn="r" rtl="1">
              <a:defRPr/>
            </a:pPr>
            <a:endParaRPr lang="he-IL" sz="1400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9F6308C2-3B7D-4ADC-9D56-57C5A0ECA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8522"/>
            <a:ext cx="1081761" cy="424978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7C8F664B-F179-4324-8763-6031DCFFC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4218"/>
            <a:ext cx="1123482" cy="43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2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3E92834-1C60-4343-B489-F5576357C841}"/>
              </a:ext>
            </a:extLst>
          </p:cNvPr>
          <p:cNvSpPr>
            <a:spLocks noGrp="1"/>
          </p:cNvSpPr>
          <p:nvPr/>
        </p:nvSpPr>
        <p:spPr>
          <a:xfrm>
            <a:off x="304800" y="29146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altLang="he-IL" sz="4000" b="1" dirty="0">
                <a:solidFill>
                  <a:schemeClr val="bg1"/>
                </a:solidFill>
                <a:cs typeface="Arial" panose="020B0604020202020204" pitchFamily="34" charset="0"/>
              </a:rPr>
              <a:t>לא לשכוח  – הטיפ החשוב ביותר!!!</a:t>
            </a:r>
            <a:endParaRPr lang="he-IL" sz="4000" dirty="0">
              <a:solidFill>
                <a:schemeClr val="bg1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DA8EDF5-3631-4177-9BC3-175A549A4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1980"/>
            <a:ext cx="8382000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 eaLnBrk="1" hangingPunct="1">
              <a:defRPr/>
            </a:pPr>
            <a:endParaRPr lang="he-IL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 rtl="1" eaLnBrk="1" hangingPunct="1">
              <a:defRPr/>
            </a:pPr>
            <a:r>
              <a:rPr lang="he-IL" dirty="0">
                <a:ln w="0"/>
                <a:solidFill>
                  <a:schemeClr val="bg1"/>
                </a:solidFill>
              </a:rPr>
              <a:t>הרשם רשאי, אם ראה כי קיימים טעמים שמצדיקים זאת, </a:t>
            </a:r>
            <a:r>
              <a:rPr lang="he-IL" b="1" u="sng" dirty="0">
                <a:ln w="0"/>
                <a:solidFill>
                  <a:schemeClr val="bg1"/>
                </a:solidFill>
              </a:rPr>
              <a:t>לפטור</a:t>
            </a:r>
            <a:r>
              <a:rPr lang="he-IL" dirty="0">
                <a:ln w="0"/>
                <a:solidFill>
                  <a:schemeClr val="bg1"/>
                </a:solidFill>
              </a:rPr>
              <a:t> מאגר מסוים מחובות אבטחת</a:t>
            </a:r>
            <a:br>
              <a:rPr lang="en-US" dirty="0">
                <a:ln w="0"/>
                <a:solidFill>
                  <a:schemeClr val="bg1"/>
                </a:solidFill>
              </a:rPr>
            </a:br>
            <a:endParaRPr lang="he-IL" dirty="0">
              <a:ln w="0"/>
              <a:solidFill>
                <a:schemeClr val="bg1"/>
              </a:solidFill>
            </a:endParaRPr>
          </a:p>
          <a:p>
            <a:pPr algn="r" rtl="1" eaLnBrk="1" hangingPunct="1">
              <a:defRPr/>
            </a:pPr>
            <a:r>
              <a:rPr lang="he-IL" dirty="0">
                <a:ln w="0"/>
                <a:solidFill>
                  <a:schemeClr val="bg1"/>
                </a:solidFill>
              </a:rPr>
              <a:t>מידע לפי תקנות אלה, או להחיל על מאגר מסוים חובות לפי תקנות אלה, כולן או חלקן, לפי</a:t>
            </a:r>
            <a:br>
              <a:rPr lang="en-US" dirty="0">
                <a:ln w="0"/>
                <a:solidFill>
                  <a:schemeClr val="bg1"/>
                </a:solidFill>
              </a:rPr>
            </a:br>
            <a:endParaRPr lang="he-IL" dirty="0">
              <a:ln w="0"/>
              <a:solidFill>
                <a:schemeClr val="bg1"/>
              </a:solidFill>
            </a:endParaRPr>
          </a:p>
          <a:p>
            <a:pPr algn="r" rtl="1" eaLnBrk="1" hangingPunct="1">
              <a:defRPr/>
            </a:pPr>
            <a:r>
              <a:rPr lang="he-IL" dirty="0">
                <a:ln w="0"/>
                <a:solidFill>
                  <a:schemeClr val="bg1"/>
                </a:solidFill>
              </a:rPr>
              <a:t>נסיבות העניין, ובין השאר בהתחשב </a:t>
            </a:r>
            <a:r>
              <a:rPr lang="he-IL" b="1" dirty="0">
                <a:ln w="0"/>
                <a:solidFill>
                  <a:schemeClr val="bg1"/>
                </a:solidFill>
              </a:rPr>
              <a:t>בגודל המאגר, </a:t>
            </a:r>
            <a:br>
              <a:rPr lang="en-US" b="1" dirty="0">
                <a:ln w="0"/>
                <a:solidFill>
                  <a:schemeClr val="bg1"/>
                </a:solidFill>
              </a:rPr>
            </a:br>
            <a:br>
              <a:rPr lang="en-US" b="1" dirty="0">
                <a:ln w="0"/>
                <a:solidFill>
                  <a:schemeClr val="bg1"/>
                </a:solidFill>
              </a:rPr>
            </a:br>
            <a:r>
              <a:rPr lang="he-IL" b="1" dirty="0">
                <a:ln w="0"/>
                <a:solidFill>
                  <a:schemeClr val="bg1"/>
                </a:solidFill>
              </a:rPr>
              <a:t>סוג המידע שנמצא בו, </a:t>
            </a:r>
            <a:br>
              <a:rPr lang="en-US" b="1" dirty="0">
                <a:ln w="0"/>
                <a:solidFill>
                  <a:schemeClr val="bg1"/>
                </a:solidFill>
              </a:rPr>
            </a:br>
            <a:br>
              <a:rPr lang="en-US" b="1" dirty="0">
                <a:ln w="0"/>
                <a:solidFill>
                  <a:schemeClr val="bg1"/>
                </a:solidFill>
              </a:rPr>
            </a:br>
            <a:r>
              <a:rPr lang="he-IL" b="1" dirty="0">
                <a:ln w="0"/>
                <a:solidFill>
                  <a:schemeClr val="bg1"/>
                </a:solidFill>
              </a:rPr>
              <a:t>היקף הפעילות של המאגר או מספר בעלי ההרשאות בו</a:t>
            </a:r>
            <a:endParaRPr lang="he-IL" b="1" u="sng" dirty="0">
              <a:ln w="0"/>
              <a:solidFill>
                <a:schemeClr val="bg1"/>
              </a:solidFill>
            </a:endParaRPr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endParaRPr lang="he-IL" sz="2400" dirty="0"/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endParaRPr lang="he-IL" sz="2400" dirty="0"/>
          </a:p>
        </p:txBody>
      </p:sp>
      <p:pic>
        <p:nvPicPr>
          <p:cNvPr id="1026" name="Picture 2" descr="×ª××¦××ª ×ª××× × ×¢×××¨ âªidea transparent backgroundâ¬â">
            <a:extLst>
              <a:ext uri="{FF2B5EF4-FFF2-40B4-BE49-F238E27FC236}">
                <a16:creationId xmlns:a16="http://schemas.microsoft.com/office/drawing/2014/main" id="{C115C89A-46BB-4296-BF92-F62EE6075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761" y="2512741"/>
            <a:ext cx="1441522" cy="170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9EE538C6-7887-4EC5-91B9-84690ACAD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14218"/>
            <a:ext cx="1123482" cy="43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6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51B7AB9E-E625-482E-8F06-F9C0DFA5BFA0}"/>
              </a:ext>
            </a:extLst>
          </p:cNvPr>
          <p:cNvSpPr/>
          <p:nvPr/>
        </p:nvSpPr>
        <p:spPr>
          <a:xfrm>
            <a:off x="2475570" y="292681"/>
            <a:ext cx="49288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altLang="he-IL" sz="4000" b="1" dirty="0">
                <a:solidFill>
                  <a:schemeClr val="bg1"/>
                </a:solidFill>
                <a:cs typeface="Arial" panose="020B0604020202020204" pitchFamily="34" charset="0"/>
              </a:rPr>
              <a:t>הסנקציות הפליליות</a:t>
            </a:r>
            <a:endParaRPr lang="he-IL" sz="4000" dirty="0">
              <a:solidFill>
                <a:schemeClr val="bg1"/>
              </a:solidFill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FDC55BE7-FA8F-4E9B-AC14-0B7467BE4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09" y="1134382"/>
            <a:ext cx="843528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31א.  (א)  העושה אחד מאלה, דינו - מאסר שנה: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(1)   מנהל, מחזיק או משתמש במאגר מידע בניגוד להוראות סעיף 8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(2)   מוסר פרטים לא נכונים בבקשה לרישום מאגר מידע כנדרש 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בסעיף 9;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(4)   אינו מקיים את הוראות סעיפים 13 ו-13א </a:t>
            </a:r>
            <a:r>
              <a:rPr lang="he-IL" altLang="he-IL" sz="1800" dirty="0" err="1">
                <a:solidFill>
                  <a:schemeClr val="bg1"/>
                </a:solidFill>
                <a:latin typeface="Arial" panose="020B0604020202020204" pitchFamily="34" charset="0"/>
              </a:rPr>
              <a:t>לענין</a:t>
            </a: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 זכות העיון במידע </a:t>
            </a:r>
            <a:br>
              <a:rPr lang="en-US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המוחזק במאגר מידע, או אינו מתקן מידע על פי הוראות סעיף 14;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(5)   מאפשר גישה למאגר מידע בניגוד להוראות סעיף 17א(א)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F9A08F4-5D6E-4D21-B3C3-94D2000F8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682" y="3291048"/>
            <a:ext cx="1455703" cy="1700723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0668D520-3081-45EF-B16F-5B33FA675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14218"/>
            <a:ext cx="1123482" cy="43274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9FFA1878-4E8A-41FB-A2FD-FABD3DF79389}"/>
              </a:ext>
            </a:extLst>
          </p:cNvPr>
          <p:cNvSpPr>
            <a:spLocks noGrp="1"/>
          </p:cNvSpPr>
          <p:nvPr/>
        </p:nvSpPr>
        <p:spPr>
          <a:xfrm>
            <a:off x="291790" y="26005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altLang="he-IL" sz="4000" b="1" dirty="0">
                <a:solidFill>
                  <a:schemeClr val="bg1"/>
                </a:solidFill>
                <a:cs typeface="Arial" panose="020B0604020202020204" pitchFamily="34" charset="0"/>
              </a:rPr>
              <a:t> אז מה צריך לעשות?</a:t>
            </a:r>
            <a:endParaRPr lang="he-IL" sz="4000" dirty="0">
              <a:solidFill>
                <a:schemeClr val="bg1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15A0B47-9559-4E10-ADBE-C285BC567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8611">
            <a:off x="2140982" y="837869"/>
            <a:ext cx="5286844" cy="3813517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76A7CA35-A9B0-4DB4-9FB8-AEC14D5A8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14218"/>
            <a:ext cx="1123482" cy="43274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406FAAD1-75ED-43A5-9637-205E12F53B5C}"/>
              </a:ext>
            </a:extLst>
          </p:cNvPr>
          <p:cNvSpPr/>
          <p:nvPr/>
        </p:nvSpPr>
        <p:spPr>
          <a:xfrm>
            <a:off x="-55418" y="654806"/>
            <a:ext cx="8928992" cy="25853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dirty="0">
                <a:solidFill>
                  <a:schemeClr val="bg1"/>
                </a:solidFill>
                <a:latin typeface="Arial" panose="020B0604020202020204" pitchFamily="34" charset="0"/>
              </a:rPr>
              <a:t>לבדוק - איזה מאגרים יש לי בכלל..... </a:t>
            </a:r>
            <a:br>
              <a:rPr lang="en-US" altLang="he-IL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he-IL" altLang="he-IL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rt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dirty="0">
                <a:solidFill>
                  <a:schemeClr val="bg1"/>
                </a:solidFill>
                <a:latin typeface="Arial" panose="020B0604020202020204" pitchFamily="34" charset="0"/>
              </a:rPr>
              <a:t>האם כל מה שהגדרתי כמאגר </a:t>
            </a:r>
            <a:r>
              <a:rPr lang="he-IL" altLang="he-IL" dirty="0" err="1">
                <a:solidFill>
                  <a:schemeClr val="bg1"/>
                </a:solidFill>
                <a:latin typeface="Arial" panose="020B0604020202020204" pitchFamily="34" charset="0"/>
              </a:rPr>
              <a:t>המחוייב</a:t>
            </a:r>
            <a:r>
              <a:rPr lang="he-IL" altLang="he-IL" dirty="0">
                <a:solidFill>
                  <a:schemeClr val="bg1"/>
                </a:solidFill>
                <a:latin typeface="Arial" panose="020B0604020202020204" pitchFamily="34" charset="0"/>
              </a:rPr>
              <a:t> ברישום אכן נרשם?</a:t>
            </a:r>
            <a:br>
              <a:rPr lang="en-US" altLang="he-IL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he-IL" altLang="he-IL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rt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dirty="0">
                <a:solidFill>
                  <a:schemeClr val="bg1"/>
                </a:solidFill>
                <a:latin typeface="Arial" panose="020B0604020202020204" pitchFamily="34" charset="0"/>
              </a:rPr>
              <a:t>הזדמנות לעשות סדר – מחיקת וביעור כל מידע שאינו נדרש  </a:t>
            </a:r>
            <a:br>
              <a:rPr lang="en-US" altLang="he-IL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he-IL" altLang="he-IL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rt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dirty="0">
                <a:solidFill>
                  <a:schemeClr val="bg1"/>
                </a:solidFill>
                <a:latin typeface="Arial" panose="020B0604020202020204" pitchFamily="34" charset="0"/>
              </a:rPr>
              <a:t>עוד קצת סדר – מי יכול לגשת לאיזה מידע בארגון? האם זה נחוץ לנו?</a:t>
            </a:r>
            <a:br>
              <a:rPr lang="en-US" altLang="he-IL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he-IL" altLang="he-IL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rt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dirty="0">
                <a:solidFill>
                  <a:schemeClr val="bg1"/>
                </a:solidFill>
                <a:latin typeface="Arial" panose="020B0604020202020204" pitchFamily="34" charset="0"/>
              </a:rPr>
              <a:t>סיווג המידע לפי רמת האבטחה הנדרשת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80CF2FDE-1B10-455F-BD70-598AB8168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4218"/>
            <a:ext cx="1123482" cy="43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33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5D06C215-7573-4FCA-9DC2-1193C6834E9C}"/>
              </a:ext>
            </a:extLst>
          </p:cNvPr>
          <p:cNvSpPr>
            <a:spLocks noGrp="1"/>
          </p:cNvSpPr>
          <p:nvPr/>
        </p:nvSpPr>
        <p:spPr>
          <a:xfrm>
            <a:off x="683198" y="354138"/>
            <a:ext cx="8229600" cy="3795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קביעת מדיניות ונהלים:</a:t>
            </a:r>
            <a:br>
              <a:rPr lang="en-US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he-IL" altLang="he-IL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מי יכול לראות איזה מידע?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מי יכול להוציא מידע? איך? איזה מידע?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איך אפשר לגשת למידע שברשותי? (אבטחה שיש לנקוט)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איפה נמצא המידע שלנו? (ברשותנו, ענן, מחזיק חיצוני), והאם זה מספק את הרמה שהיינו רוצים?</a:t>
            </a:r>
            <a:br>
              <a:rPr lang="en-US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he-IL" altLang="he-IL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מינוי מנהלי מאגר וממונה אבטחת מידע (גם אם רגולטורית איננו </a:t>
            </a:r>
            <a:r>
              <a:rPr lang="he-IL" altLang="he-IL" sz="1800" dirty="0" err="1">
                <a:solidFill>
                  <a:schemeClr val="bg1"/>
                </a:solidFill>
                <a:latin typeface="Arial" panose="020B0604020202020204" pitchFamily="34" charset="0"/>
              </a:rPr>
              <a:t>מחוייבים</a:t>
            </a: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 בכך)</a:t>
            </a:r>
            <a:br>
              <a:rPr lang="en-US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he-IL" altLang="he-IL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מכתבי נוחות ממחזיקים או מגורמים בעלי גישה למאגרים שברשותנו</a:t>
            </a:r>
            <a:br>
              <a:rPr lang="en-US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he-IL" altLang="he-IL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הטמעת תהליכים סדורים ולא פחות חשוב מכך - </a:t>
            </a:r>
            <a:r>
              <a:rPr lang="he-IL" altLang="he-IL" sz="1800" b="1" u="sng" dirty="0">
                <a:solidFill>
                  <a:schemeClr val="bg1"/>
                </a:solidFill>
                <a:latin typeface="Arial" panose="020B0604020202020204" pitchFamily="34" charset="0"/>
              </a:rPr>
              <a:t>בקרות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5E41F992-CF24-45A8-A3BA-F088855F4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4218"/>
            <a:ext cx="1123482" cy="43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21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1">
                <a:lumMod val="50000"/>
                <a:lumOff val="50000"/>
              </a:schemeClr>
            </a:gs>
            <a:gs pos="4000">
              <a:srgbClr val="CC0000"/>
            </a:gs>
            <a:gs pos="77000">
              <a:schemeClr val="bg2"/>
            </a:gs>
          </a:gsLst>
          <a:lin ang="20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813E8-16EA-40F6-A482-F94CE8209B61}"/>
              </a:ext>
            </a:extLst>
          </p:cNvPr>
          <p:cNvSpPr>
            <a:spLocks noGrp="1"/>
          </p:cNvSpPr>
          <p:nvPr/>
        </p:nvSpPr>
        <p:spPr>
          <a:xfrm>
            <a:off x="814967" y="599425"/>
            <a:ext cx="806809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 rtl="0" fontAlgn="base">
              <a:spcAft>
                <a:spcPct val="0"/>
              </a:spcAft>
            </a:pPr>
            <a:r>
              <a:rPr lang="he-IL" altLang="he-IL" sz="4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מגמות שהביאו לגידול בהיקף הסיכון</a:t>
            </a:r>
            <a:br>
              <a:rPr lang="en-US" altLang="he-IL" sz="4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e-IL" altLang="he-IL" sz="4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המשפטי ביחס למידע הנאגר, ובכלל...</a:t>
            </a:r>
            <a:br>
              <a:rPr lang="he-IL" altLang="he-IL" sz="4000" dirty="0">
                <a:solidFill>
                  <a:schemeClr val="bg1"/>
                </a:solidFill>
                <a:latin typeface="Arial" panose="020B0604020202020204" pitchFamily="34" charset="0"/>
                <a:ea typeface="+mn-ea"/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689D80-783E-40D8-8BAE-B17180180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40" y="1391163"/>
            <a:ext cx="76962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1400" dirty="0">
                <a:solidFill>
                  <a:schemeClr val="bg1"/>
                </a:solidFill>
                <a:latin typeface="Arial" panose="020B0604020202020204" pitchFamily="34" charset="0"/>
              </a:rPr>
              <a:t>גידול השימוש במנגנוני "אכיפה פרטית" (תביעות)</a:t>
            </a:r>
            <a:br>
              <a:rPr lang="en-US" altLang="he-IL" sz="1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he-IL" altLang="he-IL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1400" dirty="0">
                <a:solidFill>
                  <a:schemeClr val="bg1"/>
                </a:solidFill>
                <a:latin typeface="Arial" panose="020B0604020202020204" pitchFamily="34" charset="0"/>
              </a:rPr>
              <a:t>גידול בהיקף פעילות הרגולטורים, הרגולציה והסמכויות</a:t>
            </a: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he-IL" altLang="he-IL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1400" dirty="0">
                <a:solidFill>
                  <a:schemeClr val="bg1"/>
                </a:solidFill>
                <a:latin typeface="Arial" panose="020B0604020202020204" pitchFamily="34" charset="0"/>
              </a:rPr>
              <a:t>גידול השימוש במנגנוני "אכיפה פרטית" (תביעות)</a:t>
            </a: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he-IL" altLang="he-IL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1400" dirty="0">
                <a:solidFill>
                  <a:schemeClr val="bg1"/>
                </a:solidFill>
                <a:latin typeface="Arial" panose="020B0604020202020204" pitchFamily="34" charset="0"/>
              </a:rPr>
              <a:t> גיוון בכלים המשפטים – תובענות ייצוגיות, תביעות נגזרות, "ידיד בית המשפט", "עותר ציבורי" ועוד</a:t>
            </a: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he-IL" altLang="he-IL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1400" dirty="0">
                <a:solidFill>
                  <a:schemeClr val="bg1"/>
                </a:solidFill>
                <a:latin typeface="Arial" panose="020B0604020202020204" pitchFamily="34" charset="0"/>
              </a:rPr>
              <a:t> ריבוי ארגונים חברתיים העוסקים בתחומים שונים</a:t>
            </a: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he-IL" altLang="he-IL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1400" dirty="0">
                <a:solidFill>
                  <a:schemeClr val="bg1"/>
                </a:solidFill>
                <a:latin typeface="Arial" panose="020B0604020202020204" pitchFamily="34" charset="0"/>
              </a:rPr>
              <a:t> מהירות העברת המידע – רשתות חברתיות</a:t>
            </a: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he-IL" altLang="he-IL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1400" dirty="0">
                <a:solidFill>
                  <a:schemeClr val="bg1"/>
                </a:solidFill>
                <a:latin typeface="Arial" panose="020B0604020202020204" pitchFamily="34" charset="0"/>
              </a:rPr>
              <a:t> הגברת החקיקה בנושא זכויות הציבור וגידול במודעות לזכויות אלו (קמפיינים של הרגולטור)</a:t>
            </a: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he-IL" altLang="he-IL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1400" dirty="0">
                <a:solidFill>
                  <a:schemeClr val="bg1"/>
                </a:solidFill>
                <a:latin typeface="Arial" panose="020B0604020202020204" pitchFamily="34" charset="0"/>
              </a:rPr>
              <a:t> ריבוי במידע הנאגר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A7B6838-F331-42B5-B57D-AD25859F6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4218"/>
            <a:ext cx="1123482" cy="43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6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DD9EEE81-BA07-4DC2-82EB-D6A22F0BEB2C}"/>
              </a:ext>
            </a:extLst>
          </p:cNvPr>
          <p:cNvSpPr>
            <a:spLocks noGrp="1"/>
          </p:cNvSpPr>
          <p:nvPr/>
        </p:nvSpPr>
        <p:spPr>
          <a:xfrm>
            <a:off x="457200" y="24258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altLang="he-IL" b="1" dirty="0">
                <a:solidFill>
                  <a:schemeClr val="bg1"/>
                </a:solidFill>
                <a:cs typeface="Arial" panose="020B0604020202020204" pitchFamily="34" charset="0"/>
              </a:rPr>
              <a:t>כמה סיפורים מהחיים....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3A3ABD-57EC-476D-B520-977B34BBE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027" y="884819"/>
            <a:ext cx="769620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 eaLnBrk="1" hangingPunct="1">
              <a:spcBef>
                <a:spcPct val="0"/>
              </a:spcBef>
            </a:pPr>
            <a:endParaRPr lang="he-IL" altLang="he-IL" sz="2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ההבדל בין המשפטי לטכנולוגי – מה בין "מערכת" או אפליקציה למאגר</a:t>
            </a:r>
            <a:br>
              <a:rPr lang="en-US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he-IL" altLang="he-IL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רמת האבטחה הנדרשת - רגישות "שאינה רגולטורית" (מאגר של ארגון </a:t>
            </a:r>
            <a:r>
              <a:rPr lang="he-IL" altLang="he-IL" sz="1800" dirty="0" err="1">
                <a:solidFill>
                  <a:schemeClr val="bg1"/>
                </a:solidFill>
                <a:latin typeface="Arial" panose="020B0604020202020204" pitchFamily="34" charset="0"/>
              </a:rPr>
              <a:t>החולים</a:t>
            </a: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 ב.... שמכיל מעט רשומות ומעט משתמשים  - האם ברמה הבסיסית?!)</a:t>
            </a:r>
            <a:br>
              <a:rPr lang="en-US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he-IL" altLang="he-IL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ספק שירותים / מחזיק מאגר – איפה עובר קו הגבול</a:t>
            </a:r>
          </a:p>
          <a:p>
            <a:pPr algn="r" rtl="1" eaLnBrk="1" hangingPunct="1">
              <a:spcBef>
                <a:spcPct val="0"/>
              </a:spcBef>
              <a:buNone/>
            </a:pPr>
            <a:endParaRPr lang="he-IL" altLang="he-IL" sz="2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6C898A2B-9A95-4724-B2F1-9DB116F72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4218"/>
            <a:ext cx="1123482" cy="43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55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DD9EEE81-BA07-4DC2-82EB-D6A22F0BEB2C}"/>
              </a:ext>
            </a:extLst>
          </p:cNvPr>
          <p:cNvSpPr>
            <a:spLocks noGrp="1"/>
          </p:cNvSpPr>
          <p:nvPr/>
        </p:nvSpPr>
        <p:spPr>
          <a:xfrm>
            <a:off x="457200" y="29462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altLang="he-IL" b="1" dirty="0">
                <a:solidFill>
                  <a:schemeClr val="bg1"/>
                </a:solidFill>
                <a:cs typeface="Arial" panose="020B0604020202020204" pitchFamily="34" charset="0"/>
              </a:rPr>
              <a:t>כמה סיפורים מהחיים....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0420D1F6-E9C3-459B-8559-6DE55AC9B8B9}"/>
              </a:ext>
            </a:extLst>
          </p:cNvPr>
          <p:cNvSpPr/>
          <p:nvPr/>
        </p:nvSpPr>
        <p:spPr>
          <a:xfrm>
            <a:off x="958786" y="1509121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dirty="0">
                <a:solidFill>
                  <a:schemeClr val="bg1"/>
                </a:solidFill>
                <a:latin typeface="Arial" panose="020B0604020202020204" pitchFamily="34" charset="0"/>
              </a:rPr>
              <a:t>החלת הוראות החוק על משתמשים שאינם עובדי הארגון</a:t>
            </a:r>
            <a:br>
              <a:rPr lang="en-US" altLang="he-IL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he-IL" altLang="he-IL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rt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dirty="0">
                <a:solidFill>
                  <a:schemeClr val="bg1"/>
                </a:solidFill>
                <a:latin typeface="Arial" panose="020B0604020202020204" pitchFamily="34" charset="0"/>
              </a:rPr>
              <a:t>דילמת ה-</a:t>
            </a:r>
            <a:r>
              <a:rPr lang="en-US" altLang="he-IL" dirty="0">
                <a:solidFill>
                  <a:schemeClr val="bg1"/>
                </a:solidFill>
                <a:latin typeface="Arial" panose="020B0604020202020204" pitchFamily="34" charset="0"/>
              </a:rPr>
              <a:t>PAPERLESS</a:t>
            </a:r>
            <a:r>
              <a:rPr lang="he-IL" altLang="he-IL" dirty="0">
                <a:solidFill>
                  <a:schemeClr val="bg1"/>
                </a:solidFill>
                <a:latin typeface="Arial" panose="020B0604020202020204" pitchFamily="34" charset="0"/>
              </a:rPr>
              <a:t> – לסרוק או לא לסרוק, זאת השאלה...</a:t>
            </a:r>
            <a:br>
              <a:rPr lang="en-US" altLang="he-IL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he-IL" altLang="he-IL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rt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dirty="0">
                <a:solidFill>
                  <a:schemeClr val="bg1"/>
                </a:solidFill>
                <a:latin typeface="Arial" panose="020B0604020202020204" pitchFamily="34" charset="0"/>
              </a:rPr>
              <a:t>טיפול במידע עודף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E645B8F2-ADEC-4672-A1BF-C5813880F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4218"/>
            <a:ext cx="1123482" cy="43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24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5"/>
          <p:cNvSpPr txBox="1">
            <a:spLocks noGrp="1"/>
          </p:cNvSpPr>
          <p:nvPr>
            <p:ph type="title"/>
          </p:nvPr>
        </p:nvSpPr>
        <p:spPr>
          <a:xfrm>
            <a:off x="6667500" y="175260"/>
            <a:ext cx="2225836" cy="91410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7200" dirty="0">
                <a:solidFill>
                  <a:schemeClr val="bg1"/>
                </a:solidFill>
              </a:rPr>
              <a:t>תודה!</a:t>
            </a:r>
            <a:endParaRPr sz="7200" dirty="0">
              <a:solidFill>
                <a:schemeClr val="bg1"/>
              </a:solidFill>
            </a:endParaRPr>
          </a:p>
        </p:txBody>
      </p:sp>
      <p:sp>
        <p:nvSpPr>
          <p:cNvPr id="14" name="Google Shape;369;p35">
            <a:extLst>
              <a:ext uri="{FF2B5EF4-FFF2-40B4-BE49-F238E27FC236}">
                <a16:creationId xmlns:a16="http://schemas.microsoft.com/office/drawing/2014/main" id="{5DDD7EB5-D519-4039-9B95-314935BF654C}"/>
              </a:ext>
            </a:extLst>
          </p:cNvPr>
          <p:cNvSpPr txBox="1">
            <a:spLocks/>
          </p:cNvSpPr>
          <p:nvPr/>
        </p:nvSpPr>
        <p:spPr>
          <a:xfrm>
            <a:off x="-521105" y="2468880"/>
            <a:ext cx="3870815" cy="1165568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Roboto Slab"/>
              <a:buNone/>
              <a:defRPr sz="26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Roboto Slab"/>
              <a:buNone/>
              <a:defRPr sz="26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Roboto Slab"/>
              <a:buNone/>
              <a:defRPr sz="26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Roboto Slab"/>
              <a:buNone/>
              <a:defRPr sz="26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Roboto Slab"/>
              <a:buNone/>
              <a:defRPr sz="26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Roboto Slab"/>
              <a:buNone/>
              <a:defRPr sz="26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Roboto Slab"/>
              <a:buNone/>
              <a:defRPr sz="26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Roboto Slab"/>
              <a:buNone/>
              <a:defRPr sz="26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Roboto Slab"/>
              <a:buNone/>
              <a:defRPr sz="26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he-IL" sz="7200" dirty="0">
                <a:solidFill>
                  <a:schemeClr val="tx1"/>
                </a:solidFill>
              </a:rPr>
              <a:t>שאלות</a:t>
            </a:r>
          </a:p>
        </p:txBody>
      </p:sp>
      <p:pic>
        <p:nvPicPr>
          <p:cNvPr id="2050" name="Picture 2" descr="×ª××¦××ª ×ª××× × ×¢×××¨ âªquestion mark pngâ¬â">
            <a:extLst>
              <a:ext uri="{FF2B5EF4-FFF2-40B4-BE49-F238E27FC236}">
                <a16:creationId xmlns:a16="http://schemas.microsoft.com/office/drawing/2014/main" id="{8871025E-96B9-4E31-9166-2BEDA8365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0" y="3565868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DDC8263B-8A03-40E3-92A9-D68006D3B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0" y="4791287"/>
            <a:ext cx="975360" cy="352213"/>
          </a:xfrm>
          <a:prstGeom prst="rect">
            <a:avLst/>
          </a:prstGeom>
        </p:spPr>
      </p:pic>
      <p:pic>
        <p:nvPicPr>
          <p:cNvPr id="1028" name="Picture 4" descr="×ª××¦××ª ×ª××× × ×¢×××¨ âªlike icon whiteâ¬â">
            <a:extLst>
              <a:ext uri="{FF2B5EF4-FFF2-40B4-BE49-F238E27FC236}">
                <a16:creationId xmlns:a16="http://schemas.microsoft.com/office/drawing/2014/main" id="{5D12B8EC-EC1B-4973-A5B7-040D944A3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187" y="17526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1268C550-82FE-4A7F-A5A8-69B72FCB4F27}"/>
              </a:ext>
            </a:extLst>
          </p:cNvPr>
          <p:cNvSpPr/>
          <p:nvPr/>
        </p:nvSpPr>
        <p:spPr>
          <a:xfrm>
            <a:off x="1345581" y="-760659"/>
            <a:ext cx="798961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ct val="0"/>
              </a:spcBef>
            </a:pPr>
            <a:br>
              <a:rPr lang="en-US" altLang="he-IL" sz="4400" b="1" dirty="0"/>
            </a:br>
            <a:r>
              <a:rPr lang="he-IL" altLang="he-IL" sz="4400" b="1" dirty="0"/>
              <a:t>   </a:t>
            </a:r>
            <a:r>
              <a:rPr lang="he-IL" altLang="he-IL" sz="3600" b="1" dirty="0" err="1">
                <a:solidFill>
                  <a:schemeClr val="bg1"/>
                </a:solidFill>
              </a:rPr>
              <a:t>אודיט</a:t>
            </a:r>
            <a:r>
              <a:rPr lang="he-IL" altLang="he-IL" sz="3600" b="1" dirty="0">
                <a:solidFill>
                  <a:schemeClr val="bg1"/>
                </a:solidFill>
              </a:rPr>
              <a:t> – בקרה וביקורת</a:t>
            </a:r>
            <a:br>
              <a:rPr lang="en-US" altLang="he-IL" sz="2400" b="1" dirty="0">
                <a:solidFill>
                  <a:schemeClr val="bg1"/>
                </a:solidFill>
              </a:rPr>
            </a:br>
            <a:r>
              <a:rPr lang="en-US" altLang="he-IL" sz="24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audit-fa.co.il</a:t>
            </a:r>
            <a:r>
              <a:rPr lang="en-US" altLang="he-IL" sz="2400" b="1" dirty="0">
                <a:solidFill>
                  <a:schemeClr val="bg1"/>
                </a:solidFill>
              </a:rPr>
              <a:t>     </a:t>
            </a:r>
            <a:br>
              <a:rPr lang="he-IL" altLang="he-IL" sz="2400" b="1" dirty="0">
                <a:solidFill>
                  <a:schemeClr val="bg1"/>
                </a:solidFill>
              </a:rPr>
            </a:br>
            <a:r>
              <a:rPr lang="he-IL" altLang="he-IL" sz="2400" b="1" dirty="0">
                <a:solidFill>
                  <a:schemeClr val="bg1"/>
                </a:solidFill>
              </a:rPr>
              <a:t>     </a:t>
            </a:r>
            <a:r>
              <a:rPr lang="he-IL" altLang="he-IL" sz="2800" b="1" dirty="0">
                <a:solidFill>
                  <a:schemeClr val="bg1"/>
                </a:solidFill>
              </a:rPr>
              <a:t>מוזמנים לעקוב אחרינו ולקבל </a:t>
            </a:r>
            <a:r>
              <a:rPr lang="he-IL" altLang="he-IL" sz="2800" b="1" dirty="0" err="1">
                <a:solidFill>
                  <a:schemeClr val="bg1"/>
                </a:solidFill>
              </a:rPr>
              <a:t>עידכונים</a:t>
            </a:r>
            <a:r>
              <a:rPr lang="he-IL" altLang="he-IL" sz="2800" b="1" dirty="0">
                <a:solidFill>
                  <a:schemeClr val="bg1"/>
                </a:solidFill>
              </a:rPr>
              <a:t> ראשונים!</a:t>
            </a:r>
            <a:br>
              <a:rPr lang="he-IL" altLang="he-IL" sz="4400" b="1" dirty="0"/>
            </a:br>
            <a:endParaRPr lang="he-IL" altLang="he-IL" sz="4400" b="1" dirty="0">
              <a:cs typeface="Times New Roman" panose="02020603050405020304" pitchFamily="18" charset="0"/>
            </a:endParaRP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C344A64C-B91C-4259-9146-13D22CDF5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080" y="2156868"/>
            <a:ext cx="4953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C2B636E3-8678-4A2A-A41A-2DA09A54C5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780" y="2163218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1221C4B0-6299-4E7C-B96F-2EEE51555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380" y="2163218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62F0BDEF-314D-4471-A335-FC78324590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15" y="1570582"/>
            <a:ext cx="1204830" cy="435077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97E3892F-D188-4EF8-AB83-B90ED7CBC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2" y="2770217"/>
            <a:ext cx="3204855" cy="207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24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A2998DE-4B1F-4C67-8E5C-839115492A2A}"/>
              </a:ext>
            </a:extLst>
          </p:cNvPr>
          <p:cNvSpPr>
            <a:spLocks noGrp="1"/>
          </p:cNvSpPr>
          <p:nvPr/>
        </p:nvSpPr>
        <p:spPr>
          <a:xfrm>
            <a:off x="457200" y="30714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altLang="he-IL" sz="4000" b="1" dirty="0">
                <a:solidFill>
                  <a:schemeClr val="bg1"/>
                </a:solidFill>
                <a:cs typeface="Arial" panose="020B0604020202020204" pitchFamily="34" charset="0"/>
              </a:rPr>
              <a:t>מאגרי מידע הסובבים את הארגון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D68109-CEAE-4B0E-8BA2-D35680F96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929" y="1432332"/>
            <a:ext cx="83058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 eaLnBrk="1" hangingPunct="1">
              <a:defRPr/>
            </a:pPr>
            <a:r>
              <a:rPr lang="he-IL" dirty="0">
                <a:solidFill>
                  <a:schemeClr val="bg1"/>
                </a:solidFill>
              </a:rPr>
              <a:t>לארגון מידע מסוגים שונים:</a:t>
            </a:r>
            <a:br>
              <a:rPr lang="en-US" dirty="0">
                <a:solidFill>
                  <a:schemeClr val="bg1"/>
                </a:solidFill>
              </a:rPr>
            </a:br>
            <a:endParaRPr lang="he-IL" dirty="0">
              <a:solidFill>
                <a:schemeClr val="bg1"/>
              </a:solidFill>
            </a:endParaRPr>
          </a:p>
          <a:p>
            <a:pPr marL="457200" indent="-457200" algn="r" rtl="1" eaLnBrk="1" hangingPunct="1">
              <a:buClr>
                <a:schemeClr val="bg1"/>
              </a:buClr>
              <a:buFontTx/>
              <a:buAutoNum type="arabicPeriod"/>
              <a:defRPr/>
            </a:pPr>
            <a:r>
              <a:rPr lang="he-IL" b="1" u="sng" dirty="0">
                <a:solidFill>
                  <a:schemeClr val="bg1"/>
                </a:solidFill>
              </a:rPr>
              <a:t>הארגון כמספק שירותים</a:t>
            </a:r>
            <a:r>
              <a:rPr lang="he-IL" dirty="0">
                <a:solidFill>
                  <a:schemeClr val="bg1"/>
                </a:solidFill>
              </a:rPr>
              <a:t> – נתונים אודות חברי הארגון ומקבלי השירות.</a:t>
            </a:r>
            <a:br>
              <a:rPr lang="en-US" dirty="0">
                <a:solidFill>
                  <a:schemeClr val="bg1"/>
                </a:solidFill>
              </a:rPr>
            </a:br>
            <a:endParaRPr lang="he-IL" dirty="0">
              <a:solidFill>
                <a:schemeClr val="bg1"/>
              </a:solidFill>
            </a:endParaRPr>
          </a:p>
          <a:p>
            <a:pPr marL="457200" indent="-457200" algn="r" rtl="1" eaLnBrk="1" hangingPunct="1">
              <a:buClr>
                <a:schemeClr val="bg1"/>
              </a:buClr>
              <a:buFontTx/>
              <a:buAutoNum type="arabicPeriod"/>
              <a:defRPr/>
            </a:pPr>
            <a:r>
              <a:rPr lang="he-IL" b="1" u="sng" dirty="0">
                <a:solidFill>
                  <a:schemeClr val="bg1"/>
                </a:solidFill>
              </a:rPr>
              <a:t>הארגון כמעסיק</a:t>
            </a:r>
            <a:r>
              <a:rPr lang="he-IL" b="1" dirty="0">
                <a:solidFill>
                  <a:schemeClr val="bg1"/>
                </a:solidFill>
              </a:rPr>
              <a:t> – </a:t>
            </a:r>
          </a:p>
          <a:p>
            <a:pPr marL="914400" lvl="1" indent="-457200" algn="r" rtl="1" eaLnBrk="1" hangingPunct="1">
              <a:buClr>
                <a:schemeClr val="bg1"/>
              </a:buClr>
              <a:buFontTx/>
              <a:buAutoNum type="arabicPeriod"/>
              <a:defRPr/>
            </a:pPr>
            <a:r>
              <a:rPr lang="he-IL" dirty="0">
                <a:solidFill>
                  <a:schemeClr val="bg1"/>
                </a:solidFill>
              </a:rPr>
              <a:t>נתונים אודות עובדים הכוללים מידע אודות: מצב בריאותם, נתוני שכר, דיווחי מחלה, עיקולים, נוכחות, תיק אישי ואישורים שונים. </a:t>
            </a:r>
          </a:p>
          <a:p>
            <a:pPr marL="914400" lvl="1" indent="-457200" algn="r" rtl="1" eaLnBrk="1" hangingPunct="1">
              <a:buClr>
                <a:schemeClr val="bg1"/>
              </a:buClr>
              <a:buFontTx/>
              <a:buAutoNum type="arabicPeriod"/>
              <a:defRPr/>
            </a:pPr>
            <a:r>
              <a:rPr lang="he-IL" dirty="0">
                <a:solidFill>
                  <a:schemeClr val="bg1"/>
                </a:solidFill>
              </a:rPr>
              <a:t>נתונים אודות מועמדים לעבודה (כולל סיבות דחיה), מבחני אמינות וכדו'...</a:t>
            </a:r>
            <a:br>
              <a:rPr lang="en-US" dirty="0">
                <a:solidFill>
                  <a:schemeClr val="bg1"/>
                </a:solidFill>
              </a:rPr>
            </a:br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EFBC5E7C-AD67-4AC2-A4D6-02E25DB7F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4218"/>
            <a:ext cx="1123482" cy="43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6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986488A6-C334-4D5E-ABA2-BCEF2522F124}"/>
              </a:ext>
            </a:extLst>
          </p:cNvPr>
          <p:cNvSpPr/>
          <p:nvPr/>
        </p:nvSpPr>
        <p:spPr>
          <a:xfrm>
            <a:off x="1824007" y="849471"/>
            <a:ext cx="7056784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r" rtl="1">
              <a:buFontTx/>
              <a:buAutoNum type="arabicPeriod"/>
              <a:defRPr/>
            </a:pPr>
            <a:endParaRPr lang="he-IL" dirty="0"/>
          </a:p>
          <a:p>
            <a:pPr algn="r" rtl="1">
              <a:defRPr/>
            </a:pPr>
            <a:r>
              <a:rPr lang="he-IL" b="1" dirty="0">
                <a:solidFill>
                  <a:schemeClr val="bg1"/>
                </a:solidFill>
              </a:rPr>
              <a:t>3. </a:t>
            </a:r>
            <a:r>
              <a:rPr lang="he-IL" b="1" u="sng" dirty="0">
                <a:solidFill>
                  <a:schemeClr val="bg1"/>
                </a:solidFill>
              </a:rPr>
              <a:t>הארגון כמקבל שירותים</a:t>
            </a:r>
            <a:r>
              <a:rPr lang="he-IL" b="1" dirty="0">
                <a:solidFill>
                  <a:schemeClr val="bg1"/>
                </a:solidFill>
              </a:rPr>
              <a:t> – </a:t>
            </a:r>
            <a:r>
              <a:rPr lang="he-IL" dirty="0">
                <a:solidFill>
                  <a:schemeClr val="bg1"/>
                </a:solidFill>
              </a:rPr>
              <a:t>נתונים אודות ספקים (דירוג ספקים וסיבה   להפסקת פעילות).  </a:t>
            </a:r>
            <a:br>
              <a:rPr lang="en-US" dirty="0">
                <a:solidFill>
                  <a:schemeClr val="bg1"/>
                </a:solidFill>
              </a:rPr>
            </a:br>
            <a:endParaRPr lang="he-IL" dirty="0">
              <a:solidFill>
                <a:schemeClr val="bg1"/>
              </a:solidFill>
            </a:endParaRPr>
          </a:p>
          <a:p>
            <a:pPr algn="r" rtl="1">
              <a:defRPr/>
            </a:pPr>
            <a:r>
              <a:rPr lang="he-IL" b="1" dirty="0">
                <a:solidFill>
                  <a:schemeClr val="bg1"/>
                </a:solidFill>
              </a:rPr>
              <a:t>4. </a:t>
            </a:r>
            <a:r>
              <a:rPr lang="he-IL" b="1" u="sng" dirty="0">
                <a:solidFill>
                  <a:schemeClr val="bg1"/>
                </a:solidFill>
              </a:rPr>
              <a:t>הארגון כמגייס משאבים</a:t>
            </a:r>
            <a:r>
              <a:rPr lang="he-IL" b="1" dirty="0">
                <a:solidFill>
                  <a:schemeClr val="bg1"/>
                </a:solidFill>
              </a:rPr>
              <a:t> </a:t>
            </a:r>
            <a:r>
              <a:rPr lang="he-IL" dirty="0">
                <a:solidFill>
                  <a:schemeClr val="bg1"/>
                </a:solidFill>
              </a:rPr>
              <a:t>– נתונים אודות תורמים או תורמים פוטנציאליים</a:t>
            </a:r>
          </a:p>
          <a:p>
            <a:pPr algn="r" rtl="1">
              <a:defRPr/>
            </a:pPr>
            <a:endParaRPr lang="he-IL" dirty="0">
              <a:solidFill>
                <a:schemeClr val="bg1"/>
              </a:solidFill>
            </a:endParaRPr>
          </a:p>
          <a:p>
            <a:pPr algn="r" rtl="1">
              <a:defRPr/>
            </a:pPr>
            <a:r>
              <a:rPr lang="he-IL" dirty="0">
                <a:solidFill>
                  <a:schemeClr val="bg1"/>
                </a:solidFill>
              </a:rPr>
              <a:t>ובנוסף – מצלמות אבטחה, רשתות חברתיות </a:t>
            </a:r>
            <a:r>
              <a:rPr lang="he-IL" dirty="0" err="1">
                <a:solidFill>
                  <a:schemeClr val="bg1"/>
                </a:solidFill>
              </a:rPr>
              <a:t>וכו</a:t>
            </a:r>
            <a:r>
              <a:rPr lang="he-IL" dirty="0">
                <a:solidFill>
                  <a:schemeClr val="bg1"/>
                </a:solidFill>
              </a:rPr>
              <a:t>'...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99497FC3-8EE4-4F4B-A009-EAD10206A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4218"/>
            <a:ext cx="1123482" cy="43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69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4">
            <a:extLst>
              <a:ext uri="{FF2B5EF4-FFF2-40B4-BE49-F238E27FC236}">
                <a16:creationId xmlns:a16="http://schemas.microsoft.com/office/drawing/2014/main" id="{1E86FC11-25C6-4634-8464-6B59EB4B8925}"/>
              </a:ext>
            </a:extLst>
          </p:cNvPr>
          <p:cNvSpPr>
            <a:spLocks noGrp="1"/>
          </p:cNvSpPr>
          <p:nvPr/>
        </p:nvSpPr>
        <p:spPr>
          <a:xfrm>
            <a:off x="533400" y="28143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altLang="he-IL" sz="4000" b="1" dirty="0">
                <a:solidFill>
                  <a:schemeClr val="bg1"/>
                </a:solidFill>
                <a:cs typeface="Arial" panose="020B0604020202020204" pitchFamily="34" charset="0"/>
              </a:rPr>
              <a:t>קצת הגדרות</a:t>
            </a:r>
            <a:endParaRPr lang="he-IL" sz="4000" dirty="0">
              <a:solidFill>
                <a:schemeClr val="bg1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AB549A1-6B90-4761-94AA-C634974BE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11563"/>
            <a:ext cx="85344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he-IL" altLang="he-IL" sz="1800" b="1" dirty="0">
                <a:solidFill>
                  <a:schemeClr val="bg1"/>
                </a:solidFill>
                <a:latin typeface="Arial" panose="020B0604020202020204" pitchFamily="34" charset="0"/>
              </a:rPr>
              <a:t>"</a:t>
            </a:r>
            <a:r>
              <a:rPr lang="he-IL" altLang="he-IL" sz="1800" b="1" u="sng" dirty="0">
                <a:solidFill>
                  <a:schemeClr val="bg1"/>
                </a:solidFill>
                <a:latin typeface="Arial" panose="020B0604020202020204" pitchFamily="34" charset="0"/>
              </a:rPr>
              <a:t>מידע</a:t>
            </a:r>
            <a:r>
              <a:rPr lang="he-IL" altLang="he-IL" sz="1800" b="1" dirty="0">
                <a:solidFill>
                  <a:schemeClr val="bg1"/>
                </a:solidFill>
                <a:latin typeface="Arial" panose="020B0604020202020204" pitchFamily="34" charset="0"/>
              </a:rPr>
              <a:t>" - </a:t>
            </a: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נתונים על אישיותו של </a:t>
            </a:r>
            <a:r>
              <a:rPr lang="he-IL" altLang="he-IL" sz="1800" dirty="0" err="1">
                <a:solidFill>
                  <a:schemeClr val="bg1"/>
                </a:solidFill>
                <a:latin typeface="Arial" panose="020B0604020202020204" pitchFamily="34" charset="0"/>
              </a:rPr>
              <a:t>אדם</a:t>
            </a: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, מעמדו האישי, צנעת </a:t>
            </a:r>
            <a:r>
              <a:rPr lang="he-IL" altLang="he-IL" sz="1800" dirty="0" err="1">
                <a:solidFill>
                  <a:schemeClr val="bg1"/>
                </a:solidFill>
                <a:latin typeface="Arial" panose="020B0604020202020204" pitchFamily="34" charset="0"/>
              </a:rPr>
              <a:t>אישותו</a:t>
            </a: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, מצב בריאותו, מצבו הכלכלי, הכשרתו המקצועית, </a:t>
            </a:r>
            <a:r>
              <a:rPr lang="he-IL" altLang="he-IL" sz="1800" dirty="0" err="1">
                <a:solidFill>
                  <a:schemeClr val="bg1"/>
                </a:solidFill>
                <a:latin typeface="Arial" panose="020B0604020202020204" pitchFamily="34" charset="0"/>
              </a:rPr>
              <a:t>דעותיו</a:t>
            </a: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 ואמונתו.</a:t>
            </a:r>
            <a:br>
              <a:rPr lang="en-US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he-IL" altLang="he-IL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"</a:t>
            </a:r>
            <a:r>
              <a:rPr lang="he-IL" altLang="he-IL" sz="1800" b="1" u="sng" dirty="0">
                <a:solidFill>
                  <a:schemeClr val="bg1"/>
                </a:solidFill>
                <a:latin typeface="Arial" panose="020B0604020202020204" pitchFamily="34" charset="0"/>
              </a:rPr>
              <a:t>אבטחת מידע</a:t>
            </a:r>
            <a:r>
              <a:rPr lang="he-IL" altLang="he-IL" sz="1800" b="1" dirty="0">
                <a:solidFill>
                  <a:schemeClr val="bg1"/>
                </a:solidFill>
                <a:latin typeface="Arial" panose="020B0604020202020204" pitchFamily="34" charset="0"/>
              </a:rPr>
              <a:t>" - </a:t>
            </a: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הגנה על שלמות המידע, או הגנה על המידע מפני חשיפה, שימוש או העתקה, והכל ללא רשות כדין;</a:t>
            </a:r>
            <a:br>
              <a:rPr lang="en-US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he-IL" altLang="he-IL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he-IL" altLang="he-IL" sz="1800" dirty="0">
              <a:latin typeface="Arial" panose="020B0604020202020204" pitchFamily="34" charset="0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3E7F8C56-96E4-4798-9948-131B32FA3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4218"/>
            <a:ext cx="1123482" cy="43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7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8B848474-EEEB-4D74-8E04-C4C5A4F1F9BB}"/>
              </a:ext>
            </a:extLst>
          </p:cNvPr>
          <p:cNvSpPr/>
          <p:nvPr/>
        </p:nvSpPr>
        <p:spPr>
          <a:xfrm>
            <a:off x="1393745" y="363086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spcBef>
                <a:spcPct val="0"/>
              </a:spcBef>
            </a:pPr>
            <a:r>
              <a:rPr lang="he-IL" altLang="he-IL" b="1" dirty="0">
                <a:solidFill>
                  <a:schemeClr val="bg1"/>
                </a:solidFill>
                <a:latin typeface="Arial" panose="020B0604020202020204" pitchFamily="34" charset="0"/>
              </a:rPr>
              <a:t>"</a:t>
            </a:r>
            <a:r>
              <a:rPr lang="he-IL" altLang="he-IL" b="1" u="sng" dirty="0">
                <a:solidFill>
                  <a:schemeClr val="bg1"/>
                </a:solidFill>
                <a:latin typeface="Arial" panose="020B0604020202020204" pitchFamily="34" charset="0"/>
              </a:rPr>
              <a:t>מאגר מידע</a:t>
            </a:r>
            <a:r>
              <a:rPr lang="he-IL" altLang="he-IL" b="1" dirty="0">
                <a:solidFill>
                  <a:schemeClr val="bg1"/>
                </a:solidFill>
                <a:latin typeface="Arial" panose="020B0604020202020204" pitchFamily="34" charset="0"/>
              </a:rPr>
              <a:t>" - </a:t>
            </a:r>
            <a:r>
              <a:rPr lang="he-IL" altLang="he-IL" dirty="0">
                <a:solidFill>
                  <a:schemeClr val="bg1"/>
                </a:solidFill>
                <a:latin typeface="Arial" panose="020B0604020202020204" pitchFamily="34" charset="0"/>
              </a:rPr>
              <a:t>אוסף נתוני מידע, המוחזק באמצעי </a:t>
            </a:r>
            <a:r>
              <a:rPr lang="he-IL" altLang="he-IL" b="1" u="sng" dirty="0">
                <a:solidFill>
                  <a:schemeClr val="bg1"/>
                </a:solidFill>
                <a:latin typeface="Arial" panose="020B0604020202020204" pitchFamily="34" charset="0"/>
              </a:rPr>
              <a:t>מגנטי או אופטי</a:t>
            </a:r>
            <a:r>
              <a:rPr lang="he-IL" altLang="he-IL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he-IL" altLang="he-IL" dirty="0">
                <a:solidFill>
                  <a:schemeClr val="bg1"/>
                </a:solidFill>
                <a:latin typeface="Arial" panose="020B0604020202020204" pitchFamily="34" charset="0"/>
              </a:rPr>
              <a:t>והמיועד לעיבוד ממוחשב, למעט –</a:t>
            </a:r>
          </a:p>
          <a:p>
            <a:pPr algn="r" rtl="1">
              <a:spcBef>
                <a:spcPct val="0"/>
              </a:spcBef>
            </a:pPr>
            <a:r>
              <a:rPr lang="he-IL" altLang="he-IL" dirty="0">
                <a:solidFill>
                  <a:schemeClr val="bg1"/>
                </a:solidFill>
                <a:latin typeface="Arial" panose="020B0604020202020204" pitchFamily="34" charset="0"/>
              </a:rPr>
              <a:t>(1)   אוסף לשימוש אישי שאינו למטרות עסק; או</a:t>
            </a:r>
          </a:p>
          <a:p>
            <a:pPr algn="r" rtl="1">
              <a:spcBef>
                <a:spcPct val="0"/>
              </a:spcBef>
            </a:pPr>
            <a:r>
              <a:rPr lang="he-IL" altLang="he-IL" dirty="0">
                <a:solidFill>
                  <a:schemeClr val="bg1"/>
                </a:solidFill>
                <a:latin typeface="Arial" panose="020B0604020202020204" pitchFamily="34" charset="0"/>
              </a:rPr>
              <a:t>(2)   אוסף הכולל רק שם, מען ודרכי התקשרות, שכשלעצמו אינו יוצר </a:t>
            </a:r>
            <a:r>
              <a:rPr lang="he-IL" altLang="he-IL" dirty="0" err="1">
                <a:solidFill>
                  <a:schemeClr val="bg1"/>
                </a:solidFill>
                <a:latin typeface="Arial" panose="020B0604020202020204" pitchFamily="34" charset="0"/>
              </a:rPr>
              <a:t>איפיון</a:t>
            </a:r>
            <a:r>
              <a:rPr lang="he-IL" altLang="he-IL" dirty="0">
                <a:solidFill>
                  <a:schemeClr val="bg1"/>
                </a:solidFill>
                <a:latin typeface="Arial" panose="020B0604020202020204" pitchFamily="34" charset="0"/>
              </a:rPr>
              <a:t> שיש בו פגיעה בפרטיות לגבי בני האדם ששמותיהם כלולים בו, ו</a:t>
            </a:r>
            <a:r>
              <a:rPr lang="he-IL" altLang="he-IL" b="1" u="sng" dirty="0">
                <a:solidFill>
                  <a:schemeClr val="bg1"/>
                </a:solidFill>
                <a:latin typeface="Arial" panose="020B0604020202020204" pitchFamily="34" charset="0"/>
              </a:rPr>
              <a:t>בלבד שלבעל האוסף או לתאגיד בשליטתו אין אוסף נוסף</a:t>
            </a:r>
            <a:r>
              <a:rPr lang="he-IL" altLang="he-IL" dirty="0">
                <a:solidFill>
                  <a:schemeClr val="bg1"/>
                </a:solidFill>
                <a:latin typeface="Arial" panose="020B0604020202020204" pitchFamily="34" charset="0"/>
              </a:rPr>
              <a:t>;</a:t>
            </a:r>
          </a:p>
          <a:p>
            <a:pPr algn="r" rtl="1">
              <a:spcBef>
                <a:spcPct val="0"/>
              </a:spcBef>
            </a:pPr>
            <a:br>
              <a:rPr lang="en-US" altLang="he-IL" b="1" u="sng" dirty="0">
                <a:solidFill>
                  <a:schemeClr val="bg1"/>
                </a:solidFill>
                <a:latin typeface="Arial" panose="020B0604020202020204" pitchFamily="34" charset="0"/>
              </a:rPr>
            </a:br>
            <a:br>
              <a:rPr lang="en-US" altLang="he-IL" b="1" u="sng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he-IL" altLang="he-IL" b="1" dirty="0">
                <a:solidFill>
                  <a:schemeClr val="bg1"/>
                </a:solidFill>
                <a:latin typeface="Arial" panose="020B0604020202020204" pitchFamily="34" charset="0"/>
              </a:rPr>
              <a:t>"</a:t>
            </a:r>
            <a:r>
              <a:rPr lang="he-IL" altLang="he-IL" b="1" u="sng" dirty="0">
                <a:solidFill>
                  <a:schemeClr val="bg1"/>
                </a:solidFill>
                <a:latin typeface="Arial" panose="020B0604020202020204" pitchFamily="34" charset="0"/>
              </a:rPr>
              <a:t>מידע רגיש</a:t>
            </a:r>
            <a:r>
              <a:rPr lang="he-IL" altLang="he-IL" b="1" dirty="0">
                <a:solidFill>
                  <a:schemeClr val="bg1"/>
                </a:solidFill>
                <a:latin typeface="Arial" panose="020B0604020202020204" pitchFamily="34" charset="0"/>
              </a:rPr>
              <a:t>" –</a:t>
            </a:r>
          </a:p>
          <a:p>
            <a:pPr algn="r" rtl="1">
              <a:spcBef>
                <a:spcPct val="0"/>
              </a:spcBef>
            </a:pPr>
            <a:r>
              <a:rPr lang="he-IL" altLang="he-IL" dirty="0">
                <a:solidFill>
                  <a:schemeClr val="bg1"/>
                </a:solidFill>
                <a:latin typeface="Arial" panose="020B0604020202020204" pitchFamily="34" charset="0"/>
              </a:rPr>
              <a:t>(1)   </a:t>
            </a:r>
            <a:r>
              <a:rPr lang="he-IL" altLang="he-IL" b="1" dirty="0">
                <a:solidFill>
                  <a:schemeClr val="bg1"/>
                </a:solidFill>
                <a:latin typeface="Arial" panose="020B0604020202020204" pitchFamily="34" charset="0"/>
              </a:rPr>
              <a:t>נתונים על אישיותו של </a:t>
            </a:r>
            <a:r>
              <a:rPr lang="he-IL" altLang="he-IL" b="1" dirty="0" err="1">
                <a:solidFill>
                  <a:schemeClr val="bg1"/>
                </a:solidFill>
                <a:latin typeface="Arial" panose="020B0604020202020204" pitchFamily="34" charset="0"/>
              </a:rPr>
              <a:t>אדם</a:t>
            </a:r>
            <a:r>
              <a:rPr lang="he-IL" altLang="he-IL" b="1" dirty="0">
                <a:solidFill>
                  <a:schemeClr val="bg1"/>
                </a:solidFill>
                <a:latin typeface="Arial" panose="020B0604020202020204" pitchFamily="34" charset="0"/>
              </a:rPr>
              <a:t>, צנעת </a:t>
            </a:r>
            <a:r>
              <a:rPr lang="he-IL" altLang="he-IL" b="1" dirty="0" err="1">
                <a:solidFill>
                  <a:schemeClr val="bg1"/>
                </a:solidFill>
                <a:latin typeface="Arial" panose="020B0604020202020204" pitchFamily="34" charset="0"/>
              </a:rPr>
              <a:t>אישותו</a:t>
            </a:r>
            <a:r>
              <a:rPr lang="he-IL" altLang="he-IL" b="1" dirty="0">
                <a:solidFill>
                  <a:schemeClr val="bg1"/>
                </a:solidFill>
                <a:latin typeface="Arial" panose="020B0604020202020204" pitchFamily="34" charset="0"/>
              </a:rPr>
              <a:t>, מצב בריאותו, מצבו הכלכלי, </a:t>
            </a:r>
            <a:r>
              <a:rPr lang="he-IL" altLang="he-IL" b="1" dirty="0" err="1">
                <a:solidFill>
                  <a:schemeClr val="bg1"/>
                </a:solidFill>
                <a:latin typeface="Arial" panose="020B0604020202020204" pitchFamily="34" charset="0"/>
              </a:rPr>
              <a:t>דעותיו</a:t>
            </a:r>
            <a:r>
              <a:rPr lang="he-IL" altLang="he-IL" b="1" dirty="0">
                <a:solidFill>
                  <a:schemeClr val="bg1"/>
                </a:solidFill>
                <a:latin typeface="Arial" panose="020B0604020202020204" pitchFamily="34" charset="0"/>
              </a:rPr>
              <a:t> ואמונתו;</a:t>
            </a:r>
          </a:p>
          <a:p>
            <a:pPr algn="r" rtl="1">
              <a:spcBef>
                <a:spcPct val="0"/>
              </a:spcBef>
            </a:pPr>
            <a:r>
              <a:rPr lang="he-IL" altLang="he-IL" dirty="0">
                <a:solidFill>
                  <a:schemeClr val="bg1"/>
                </a:solidFill>
                <a:latin typeface="Arial" panose="020B0604020202020204" pitchFamily="34" charset="0"/>
              </a:rPr>
              <a:t>(2)   מידע ששר המשפטים קבע ...שהוא מידע רגיש;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0809B421-7FFB-4BDA-9103-5F3668878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4218"/>
            <a:ext cx="1123482" cy="43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92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4">
            <a:extLst>
              <a:ext uri="{FF2B5EF4-FFF2-40B4-BE49-F238E27FC236}">
                <a16:creationId xmlns:a16="http://schemas.microsoft.com/office/drawing/2014/main" id="{D2D02F13-5CE3-4BE7-9B20-1867FE6F8C4E}"/>
              </a:ext>
            </a:extLst>
          </p:cNvPr>
          <p:cNvSpPr>
            <a:spLocks noGrp="1"/>
          </p:cNvSpPr>
          <p:nvPr/>
        </p:nvSpPr>
        <p:spPr>
          <a:xfrm>
            <a:off x="561741" y="27607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altLang="he-IL" sz="4000" b="1" dirty="0">
                <a:solidFill>
                  <a:schemeClr val="bg1"/>
                </a:solidFill>
                <a:cs typeface="Arial" panose="020B0604020202020204" pitchFamily="34" charset="0"/>
              </a:rPr>
              <a:t>חובת רישום מאגר</a:t>
            </a:r>
            <a:endParaRPr lang="he-IL" sz="4000" dirty="0">
              <a:solidFill>
                <a:schemeClr val="bg1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876C699-601E-402C-ADA5-1D008233F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16" y="1316253"/>
            <a:ext cx="8712968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8 (א)  לא </a:t>
            </a:r>
            <a:r>
              <a:rPr lang="he-IL" altLang="he-IL" sz="1800" b="1" u="sng" dirty="0">
                <a:solidFill>
                  <a:schemeClr val="bg1"/>
                </a:solidFill>
                <a:latin typeface="Arial" panose="020B0604020202020204" pitchFamily="34" charset="0"/>
              </a:rPr>
              <a:t>ינהל</a:t>
            </a:r>
            <a:r>
              <a:rPr lang="he-IL" altLang="he-IL" sz="18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אדם ולא </a:t>
            </a:r>
            <a:r>
              <a:rPr lang="he-IL" altLang="he-IL" sz="1800" b="1" u="sng" dirty="0">
                <a:solidFill>
                  <a:schemeClr val="bg1"/>
                </a:solidFill>
                <a:latin typeface="Arial" panose="020B0604020202020204" pitchFamily="34" charset="0"/>
              </a:rPr>
              <a:t>יחזיק</a:t>
            </a:r>
            <a:r>
              <a:rPr lang="he-IL" altLang="he-IL" sz="18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מאגר מידע החייב ברישום לפי סעיף זה, אלא אם כן התקיים אחד מאלה: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(1)   המאגר נרשם בפנקס</a:t>
            </a:r>
            <a:br>
              <a:rPr lang="en-US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he-IL" altLang="he-IL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(2)   הוגשה בקשה לרישום המאגר</a:t>
            </a:r>
            <a:br>
              <a:rPr lang="en-US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he-IL" altLang="he-IL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(3)   המאגר חייב ברישום ... והוראת הרשם כללה הרשאה לניהול והחזקה של המאגר עד רישומו</a:t>
            </a:r>
            <a:br>
              <a:rPr lang="en-US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he-IL" altLang="he-IL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(ב)  לא ישתמש </a:t>
            </a:r>
            <a:r>
              <a:rPr lang="he-IL" altLang="he-IL" sz="1800" dirty="0" err="1">
                <a:solidFill>
                  <a:schemeClr val="bg1"/>
                </a:solidFill>
                <a:latin typeface="Arial" panose="020B0604020202020204" pitchFamily="34" charset="0"/>
              </a:rPr>
              <a:t>אדם</a:t>
            </a: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 במידע שבמאגר מידע החייב ברישום לפי סעיף זה, אלא למטרה שלשמה הוקם המאגר</a:t>
            </a:r>
          </a:p>
          <a:p>
            <a:pPr algn="r" rtl="1" eaLnBrk="1" hangingPunct="1"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en-US" altLang="he-IL" sz="2000" dirty="0">
              <a:latin typeface="Arial" panose="020B0604020202020204" pitchFamily="34" charset="0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5C7B0627-CCE8-4ADF-AF55-4A7941CFD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4218"/>
            <a:ext cx="1123482" cy="43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54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8C93AD-74C0-4370-86F2-67BE56F2984E}"/>
              </a:ext>
            </a:extLst>
          </p:cNvPr>
          <p:cNvSpPr>
            <a:spLocks noGrp="1"/>
          </p:cNvSpPr>
          <p:nvPr/>
        </p:nvSpPr>
        <p:spPr>
          <a:xfrm>
            <a:off x="561741" y="24473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altLang="he-IL" b="1" dirty="0">
                <a:solidFill>
                  <a:schemeClr val="bg1"/>
                </a:solidFill>
                <a:cs typeface="Arial" panose="020B0604020202020204" pitchFamily="34" charset="0"/>
              </a:rPr>
              <a:t>מהו </a:t>
            </a:r>
            <a:r>
              <a:rPr lang="he-IL" altLang="he-IL" sz="4000" b="1" dirty="0">
                <a:solidFill>
                  <a:schemeClr val="bg1"/>
                </a:solidFill>
                <a:cs typeface="Arial" panose="020B0604020202020204" pitchFamily="34" charset="0"/>
              </a:rPr>
              <a:t>מאגר</a:t>
            </a:r>
            <a:r>
              <a:rPr lang="he-IL" altLang="he-IL" b="1" dirty="0">
                <a:solidFill>
                  <a:schemeClr val="bg1"/>
                </a:solidFill>
                <a:cs typeface="Arial" panose="020B0604020202020204" pitchFamily="34" charset="0"/>
              </a:rPr>
              <a:t> המחייב רישום?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A96660B-FBA8-4EEC-B307-9124A7C45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08" y="1211177"/>
            <a:ext cx="8856984" cy="352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700" b="1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(ג)   בעל מאגר מידע חייב ברישום בפנקס ועל בעל המאגר לרשמו אם נתקיים בו אחד מאלה:</a:t>
            </a:r>
            <a:br>
              <a:rPr lang="en-US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he-IL" altLang="he-IL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(1)   מספר האנשים שמידע עליהם נמצא במאגר עולה על 10,000;</a:t>
            </a:r>
            <a:br>
              <a:rPr lang="en-US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he-IL" altLang="he-IL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(2)   יש במאגר מידע רגיש;</a:t>
            </a:r>
            <a:br>
              <a:rPr lang="en-US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he-IL" altLang="he-IL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(3)   המאגר כולל מידע על אנשים והמידע לא נמסר על ידיהם, מטעמם או בהסכמתם למאגר זה;</a:t>
            </a:r>
            <a:br>
              <a:rPr lang="en-US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he-IL" altLang="he-IL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(4)   המאגר הוא של גוף ציבורי כהגדרתו בסעיף 23;</a:t>
            </a:r>
            <a:br>
              <a:rPr lang="en-US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he-IL" altLang="he-IL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(5)   המאגר משמש לשירותי דיוור ישיר כאמור בסעיף 17ג.</a:t>
            </a:r>
          </a:p>
          <a:p>
            <a:pPr algn="r" rtl="1" eaLnBrk="1" hangingPunct="1"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en-US" altLang="he-IL" sz="1800" dirty="0">
              <a:latin typeface="Arial" panose="020B0604020202020204" pitchFamily="34" charset="0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34CD20BE-B85D-4B23-BC5C-E21AA6695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4218"/>
            <a:ext cx="1123482" cy="43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38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B5FDD2-5ECA-4FB8-9511-1A1ED39ECFB4}"/>
              </a:ext>
            </a:extLst>
          </p:cNvPr>
          <p:cNvSpPr>
            <a:spLocks noGrp="1"/>
          </p:cNvSpPr>
          <p:nvPr/>
        </p:nvSpPr>
        <p:spPr>
          <a:xfrm>
            <a:off x="336582" y="2973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altLang="he-IL" sz="4000" b="1" dirty="0">
                <a:solidFill>
                  <a:schemeClr val="bg1"/>
                </a:solidFill>
                <a:cs typeface="Arial" panose="020B0604020202020204" pitchFamily="34" charset="0"/>
              </a:rPr>
              <a:t>רקע כללי</a:t>
            </a:r>
            <a:endParaRPr lang="he-IL" sz="4000" dirty="0">
              <a:solidFill>
                <a:schemeClr val="bg1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3647D39-3CF0-4284-8E73-2FC4CFA1510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50858" y="1780261"/>
            <a:ext cx="8229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1800" b="1" u="sng" dirty="0">
                <a:solidFill>
                  <a:schemeClr val="bg1"/>
                </a:solidFill>
                <a:latin typeface="Arial" panose="020B0604020202020204" pitchFamily="34" charset="0"/>
              </a:rPr>
              <a:t>זכות העיון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13.  (א)  כל </a:t>
            </a:r>
            <a:r>
              <a:rPr lang="he-IL" altLang="he-IL" sz="1800" dirty="0" err="1">
                <a:solidFill>
                  <a:schemeClr val="bg1"/>
                </a:solidFill>
                <a:latin typeface="Arial" panose="020B0604020202020204" pitchFamily="34" charset="0"/>
              </a:rPr>
              <a:t>אדם</a:t>
            </a: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 זכאי לעיין בעצמו, או על ידי בא-כוחו שהרשהו בכתב או על ידי </a:t>
            </a:r>
            <a:r>
              <a:rPr lang="he-IL" altLang="he-IL" sz="1800" dirty="0" err="1">
                <a:solidFill>
                  <a:schemeClr val="bg1"/>
                </a:solidFill>
                <a:latin typeface="Arial" panose="020B0604020202020204" pitchFamily="34" charset="0"/>
              </a:rPr>
              <a:t>אפוטרופסו</a:t>
            </a: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, במידע שעליו המוחזק במאגר מידע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he-IL" altLang="he-IL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he-IL" altLang="he-IL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1800" b="1" u="sng" dirty="0">
                <a:solidFill>
                  <a:schemeClr val="bg1"/>
                </a:solidFill>
                <a:latin typeface="Arial" panose="020B0604020202020204" pitchFamily="34" charset="0"/>
              </a:rPr>
              <a:t>החובה לאבטח את המידע ששמור במאגר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>
                <a:solidFill>
                  <a:schemeClr val="bg1"/>
                </a:solidFill>
                <a:latin typeface="Arial" panose="020B0604020202020204" pitchFamily="34" charset="0"/>
              </a:rPr>
              <a:t>17. בעל מאגר מידע, מחזיק במאגר מידע או מנהל מאגר מידע, כל אחד מהם אחראי לאבטחת המידע שבמאגר המידע</a:t>
            </a:r>
            <a:endParaRPr lang="en-US" altLang="he-IL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088B52D1-229B-4CFF-8AC3-198636D52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4218"/>
            <a:ext cx="1123482" cy="43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75610"/>
      </p:ext>
    </p:extLst>
  </p:cSld>
  <p:clrMapOvr>
    <a:masterClrMapping/>
  </p:clrMapOvr>
</p:sld>
</file>

<file path=ppt/theme/theme1.xml><?xml version="1.0" encoding="utf-8"?>
<a:theme xmlns:a="http://schemas.openxmlformats.org/drawingml/2006/main" name="Macmorri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2577</TotalTime>
  <Words>328</Words>
  <Application>Microsoft Office PowerPoint</Application>
  <PresentationFormat>‫הצגה על המסך (16:9)</PresentationFormat>
  <Paragraphs>171</Paragraphs>
  <Slides>23</Slides>
  <Notes>12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31" baseType="lpstr">
      <vt:lpstr>Roboto Slab</vt:lpstr>
      <vt:lpstr>Times New Roman</vt:lpstr>
      <vt:lpstr>David</vt:lpstr>
      <vt:lpstr>Chivo</vt:lpstr>
      <vt:lpstr>Arial</vt:lpstr>
      <vt:lpstr>Calibri</vt:lpstr>
      <vt:lpstr>Wingdings</vt:lpstr>
      <vt:lpstr>Macmorris template</vt:lpstr>
      <vt:lpstr> הגנה על הפרטיות היבטים משפטיים ופרקטיים עו"ד מיכאל גילינסקי, שותף אודיט בקרה וביקורת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תודה!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קרן מיכאלי</cp:lastModifiedBy>
  <cp:revision>26</cp:revision>
  <dcterms:modified xsi:type="dcterms:W3CDTF">2019-03-21T09:37:34Z</dcterms:modified>
</cp:coreProperties>
</file>