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4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268" r:id="rId4"/>
    <p:sldId id="281" r:id="rId5"/>
    <p:sldId id="258" r:id="rId6"/>
    <p:sldId id="259" r:id="rId7"/>
    <p:sldId id="301" r:id="rId8"/>
    <p:sldId id="303" r:id="rId9"/>
    <p:sldId id="261" r:id="rId10"/>
    <p:sldId id="262" r:id="rId11"/>
    <p:sldId id="302" r:id="rId12"/>
    <p:sldId id="280" r:id="rId13"/>
    <p:sldId id="264" r:id="rId14"/>
    <p:sldId id="265" r:id="rId15"/>
    <p:sldId id="266" r:id="rId16"/>
    <p:sldId id="269" r:id="rId17"/>
    <p:sldId id="300" r:id="rId18"/>
    <p:sldId id="287" r:id="rId19"/>
    <p:sldId id="288" r:id="rId20"/>
    <p:sldId id="289" r:id="rId21"/>
    <p:sldId id="291" r:id="rId22"/>
    <p:sldId id="292" r:id="rId23"/>
    <p:sldId id="274" r:id="rId24"/>
    <p:sldId id="273" r:id="rId25"/>
    <p:sldId id="275" r:id="rId26"/>
    <p:sldId id="276" r:id="rId27"/>
    <p:sldId id="277" r:id="rId28"/>
    <p:sldId id="295" r:id="rId29"/>
    <p:sldId id="283" r:id="rId30"/>
    <p:sldId id="284" r:id="rId31"/>
    <p:sldId id="296" r:id="rId3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70" autoAdjust="0"/>
    <p:restoredTop sz="94624" autoAdjust="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'גיליון3 (2)'!$B$1</c:f>
              <c:strCache>
                <c:ptCount val="1"/>
                <c:pt idx="0">
                  <c:v>סכום עיצום סופי</c:v>
                </c:pt>
              </c:strCache>
            </c:strRef>
          </c:tx>
          <c:explosion val="33"/>
          <c:dPt>
            <c:idx val="0"/>
            <c:bubble3D val="0"/>
            <c:explosion val="38"/>
          </c:dPt>
          <c:dPt>
            <c:idx val="9"/>
            <c:bubble3D val="0"/>
            <c:explosion val="41"/>
          </c:dPt>
          <c:dLbls>
            <c:dLbl>
              <c:idx val="0"/>
              <c:layout>
                <c:manualLayout>
                  <c:x val="5.8029443490944667E-2"/>
                  <c:y val="-3.0397450318710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556006830261026E-2"/>
                  <c:y val="-3.5321120574213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820237973350741E-2"/>
                  <c:y val="7.173710445345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482858897069583E-3"/>
                  <c:y val="4.4977837869221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8200069001358193E-2"/>
                  <c:y val="4.4538004178049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308864054222838E-2"/>
                  <c:y val="1.4054314639241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2.715463990944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9344278427017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9.2867093776339525E-3"/>
                  <c:y val="-1.445846054957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670985802315476E-2"/>
                  <c:y val="-2.113557233917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'גיליון3 (2)'!$A$2:$A$11</c:f>
              <c:strCache>
                <c:ptCount val="10"/>
                <c:pt idx="0">
                  <c:v>מסעדות</c:v>
                </c:pt>
                <c:pt idx="1">
                  <c:v>אלקטרוניקה תקשורת ותוכנה</c:v>
                </c:pt>
                <c:pt idx="2">
                  <c:v>בניין</c:v>
                </c:pt>
                <c:pt idx="3">
                  <c:v>חינוך</c:v>
                </c:pt>
                <c:pt idx="4">
                  <c:v>שרותי רכב</c:v>
                </c:pt>
                <c:pt idx="5">
                  <c:v>הובלות והסעים</c:v>
                </c:pt>
                <c:pt idx="6">
                  <c:v>שרותי שמירה ואבטחה</c:v>
                </c:pt>
                <c:pt idx="7">
                  <c:v>מסחר</c:v>
                </c:pt>
                <c:pt idx="8">
                  <c:v>שרותי ניקיון</c:v>
                </c:pt>
                <c:pt idx="9">
                  <c:v>אחר</c:v>
                </c:pt>
              </c:strCache>
            </c:strRef>
          </c:cat>
          <c:val>
            <c:numRef>
              <c:f>'גיליון3 (2)'!$B$2:$B$11</c:f>
              <c:numCache>
                <c:formatCode>_ * #,##0_ ;_ * \-#,##0_ ;_ * "-"??_ ;_ @_ </c:formatCode>
                <c:ptCount val="10"/>
                <c:pt idx="0">
                  <c:v>818496</c:v>
                </c:pt>
                <c:pt idx="1">
                  <c:v>656208</c:v>
                </c:pt>
                <c:pt idx="2">
                  <c:v>369936</c:v>
                </c:pt>
                <c:pt idx="3">
                  <c:v>359856</c:v>
                </c:pt>
                <c:pt idx="4">
                  <c:v>283248</c:v>
                </c:pt>
                <c:pt idx="5">
                  <c:v>176400</c:v>
                </c:pt>
                <c:pt idx="6">
                  <c:v>174636</c:v>
                </c:pt>
                <c:pt idx="7">
                  <c:v>172872</c:v>
                </c:pt>
                <c:pt idx="8">
                  <c:v>167580</c:v>
                </c:pt>
                <c:pt idx="9">
                  <c:v>664776</c:v>
                </c:pt>
              </c:numCache>
            </c:numRef>
          </c:val>
        </c:ser>
        <c:ser>
          <c:idx val="1"/>
          <c:order val="1"/>
          <c:tx>
            <c:strRef>
              <c:f>'גיליון3 (2)'!$C$1</c:f>
              <c:strCache>
                <c:ptCount val="1"/>
                <c:pt idx="0">
                  <c:v>אחוזים</c:v>
                </c:pt>
              </c:strCache>
            </c:strRef>
          </c:tx>
          <c:explosion val="25"/>
          <c:cat>
            <c:strRef>
              <c:f>'גיליון3 (2)'!$A$2:$A$11</c:f>
              <c:strCache>
                <c:ptCount val="10"/>
                <c:pt idx="0">
                  <c:v>מסעדות</c:v>
                </c:pt>
                <c:pt idx="1">
                  <c:v>אלקטרוניקה תקשורת ותוכנה</c:v>
                </c:pt>
                <c:pt idx="2">
                  <c:v>בניין</c:v>
                </c:pt>
                <c:pt idx="3">
                  <c:v>חינוך</c:v>
                </c:pt>
                <c:pt idx="4">
                  <c:v>שרותי רכב</c:v>
                </c:pt>
                <c:pt idx="5">
                  <c:v>הובלות והסעים</c:v>
                </c:pt>
                <c:pt idx="6">
                  <c:v>שרותי שמירה ואבטחה</c:v>
                </c:pt>
                <c:pt idx="7">
                  <c:v>מסחר</c:v>
                </c:pt>
                <c:pt idx="8">
                  <c:v>שרותי ניקיון</c:v>
                </c:pt>
                <c:pt idx="9">
                  <c:v>אחר</c:v>
                </c:pt>
              </c:strCache>
            </c:strRef>
          </c:cat>
          <c:val>
            <c:numRef>
              <c:f>'גיליון3 (2)'!$C$2:$C$11</c:f>
              <c:numCache>
                <c:formatCode>0%</c:formatCode>
                <c:ptCount val="10"/>
                <c:pt idx="0">
                  <c:v>0.21292775665399238</c:v>
                </c:pt>
                <c:pt idx="1">
                  <c:v>0.17070932214501114</c:v>
                </c:pt>
                <c:pt idx="2">
                  <c:v>9.6237052576373411E-2</c:v>
                </c:pt>
                <c:pt idx="3">
                  <c:v>9.3614789563393211E-2</c:v>
                </c:pt>
                <c:pt idx="4">
                  <c:v>7.3685590664743672E-2</c:v>
                </c:pt>
                <c:pt idx="5">
                  <c:v>4.5889602727153533E-2</c:v>
                </c:pt>
                <c:pt idx="6">
                  <c:v>4.5430706699882001E-2</c:v>
                </c:pt>
                <c:pt idx="7">
                  <c:v>4.4971810672610461E-2</c:v>
                </c:pt>
                <c:pt idx="8">
                  <c:v>4.3595122590795857E-2</c:v>
                </c:pt>
                <c:pt idx="9">
                  <c:v>0.17293824570604432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</c:plotArea>
    <c:legend>
      <c:legendPos val="tr"/>
      <c:layout>
        <c:manualLayout>
          <c:xMode val="edge"/>
          <c:yMode val="edge"/>
          <c:x val="0.79577451383559838"/>
          <c:y val="0.12624284306748657"/>
          <c:w val="0.20378857431010111"/>
          <c:h val="0.82965075794097165"/>
        </c:manualLayout>
      </c:layout>
      <c:overlay val="0"/>
      <c:txPr>
        <a:bodyPr/>
        <a:lstStyle/>
        <a:p>
          <a:pPr rtl="1">
            <a:defRPr sz="1800" b="1" baseline="0">
              <a:latin typeface="Arial" panose="020B0604020202020204" pitchFamily="34" charset="0"/>
            </a:defRPr>
          </a:pPr>
          <a:endParaRPr lang="he-IL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0A9EA0-03EC-4EDB-8400-4E818083F4D8}" type="datetimeFigureOut">
              <a:rPr lang="he-IL" smtClean="0"/>
              <a:t>י"ח/שבט/תשע"ט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B6B387-53BE-45A1-A10B-B63325D87C0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673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182D-DB6F-426D-8354-457991AF35CB}" type="datetimeFigureOut">
              <a:rPr lang="he-IL" smtClean="0"/>
              <a:t>י"ח/שבט/תשע"ט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2688-6C9A-4FCF-B265-9E4B74D2D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91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182D-DB6F-426D-8354-457991AF35CB}" type="datetimeFigureOut">
              <a:rPr lang="he-IL" smtClean="0"/>
              <a:t>י"ח/שבט/תשע"ט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2688-6C9A-4FCF-B265-9E4B74D2D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777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182D-DB6F-426D-8354-457991AF35CB}" type="datetimeFigureOut">
              <a:rPr lang="he-IL" smtClean="0"/>
              <a:t>י"ח/שבט/תשע"ט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2688-6C9A-4FCF-B265-9E4B74D2D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46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" y="6259746"/>
            <a:ext cx="1833428" cy="5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7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182D-DB6F-426D-8354-457991AF35CB}" type="datetimeFigureOut">
              <a:rPr lang="he-IL" smtClean="0"/>
              <a:t>י"ח/שבט/תשע"ט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2688-6C9A-4FCF-B265-9E4B74D2D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686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182D-DB6F-426D-8354-457991AF35CB}" type="datetimeFigureOut">
              <a:rPr lang="he-IL" smtClean="0"/>
              <a:t>י"ח/שבט/תשע"ט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2688-6C9A-4FCF-B265-9E4B74D2D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177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182D-DB6F-426D-8354-457991AF35CB}" type="datetimeFigureOut">
              <a:rPr lang="he-IL" smtClean="0"/>
              <a:t>י"ח/שבט/תשע"ט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72688-6C9A-4FCF-B265-9E4B74D2D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050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2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182D-DB6F-426D-8354-457991AF35CB}" type="datetimeFigureOut">
              <a:rPr lang="he-IL" smtClean="0"/>
              <a:t>י"ח/שבט/תשע"ט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72688-6C9A-4FCF-B265-9E4B74D2DD8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54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7" r:id="rId5"/>
    <p:sldLayoutId id="2147483658" r:id="rId6"/>
    <p:sldLayoutId id="2147483659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32624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solidFill>
                  <a:srgbClr val="800000"/>
                </a:solidFill>
              </a:rPr>
              <a:t>חייו של מנהל </a:t>
            </a:r>
            <a:r>
              <a:rPr lang="he-IL" sz="4400" b="1" dirty="0" smtClean="0">
                <a:solidFill>
                  <a:srgbClr val="800000"/>
                </a:solidFill>
              </a:rPr>
              <a:t>משאבי אנוש </a:t>
            </a:r>
            <a:r>
              <a:rPr lang="he-IL" sz="4400" b="1" dirty="0">
                <a:solidFill>
                  <a:srgbClr val="800000"/>
                </a:solidFill>
              </a:rPr>
              <a:t>בעולם </a:t>
            </a:r>
            <a:r>
              <a:rPr lang="en-US" sz="4400" b="1" dirty="0" smtClean="0">
                <a:solidFill>
                  <a:srgbClr val="800000"/>
                </a:solidFill>
              </a:rPr>
              <a:t/>
            </a:r>
            <a:br>
              <a:rPr lang="en-US" sz="4400" b="1" dirty="0" smtClean="0">
                <a:solidFill>
                  <a:srgbClr val="800000"/>
                </a:solidFill>
              </a:rPr>
            </a:br>
            <a:r>
              <a:rPr lang="he-IL" sz="4400" b="1" dirty="0" smtClean="0">
                <a:solidFill>
                  <a:srgbClr val="800000"/>
                </a:solidFill>
              </a:rPr>
              <a:t>של </a:t>
            </a:r>
            <a:r>
              <a:rPr lang="he-IL" sz="4400" b="1" dirty="0">
                <a:solidFill>
                  <a:srgbClr val="800000"/>
                </a:solidFill>
              </a:rPr>
              <a:t>רגולציה משתנה</a:t>
            </a:r>
            <a:endParaRPr lang="en-US" sz="4400" b="1" dirty="0">
              <a:solidFill>
                <a:srgbClr val="800000"/>
              </a:solidFill>
            </a:endParaRPr>
          </a:p>
          <a:p>
            <a:endParaRPr lang="he-IL" dirty="0"/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he-IL" altLang="he-IL" sz="3600" b="1" dirty="0"/>
              <a:t>מיכאל </a:t>
            </a:r>
            <a:r>
              <a:rPr lang="he-IL" altLang="he-IL" sz="3600" b="1" dirty="0" err="1"/>
              <a:t>גילינסקי</a:t>
            </a:r>
            <a:r>
              <a:rPr lang="he-IL" altLang="he-IL" sz="3600" b="1" dirty="0"/>
              <a:t>, עו"ד, </a:t>
            </a:r>
            <a:r>
              <a:rPr lang="en-US" altLang="he-IL" sz="3600" b="1" dirty="0"/>
              <a:t>CRMA</a:t>
            </a:r>
            <a:endParaRPr lang="he-IL" altLang="he-IL" sz="3600" b="1" dirty="0"/>
          </a:p>
          <a:p>
            <a:pPr marL="274320" indent="-274320" algn="ctr">
              <a:buClr>
                <a:schemeClr val="accent3"/>
              </a:buClr>
              <a:defRPr/>
            </a:pPr>
            <a:r>
              <a:rPr lang="he-IL" altLang="he-IL" sz="3600" b="1" dirty="0" err="1"/>
              <a:t>אודיט</a:t>
            </a:r>
            <a:r>
              <a:rPr lang="he-IL" altLang="he-IL" sz="3600" b="1" dirty="0"/>
              <a:t> בקרה </a:t>
            </a:r>
            <a:r>
              <a:rPr lang="he-IL" altLang="he-IL" sz="3600" b="1" dirty="0" smtClean="0"/>
              <a:t>וביקורת</a:t>
            </a:r>
            <a:endParaRPr lang="he-IL" altLang="he-IL" sz="3600" b="1" dirty="0"/>
          </a:p>
          <a:p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  <p:pic>
        <p:nvPicPr>
          <p:cNvPr id="1026" name="Picture 2" descr="Image result for â«×ª××× ××ª ××©××× ×× ××©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23080"/>
            <a:ext cx="38576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116632"/>
            <a:ext cx="44644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מהן ההפרות העיקריות?</a:t>
            </a:r>
            <a:endParaRPr lang="he-IL" sz="3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2673" y="4477680"/>
            <a:ext cx="360040" cy="36004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2219" y="2386682"/>
            <a:ext cx="360040" cy="36004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6396" y="3146232"/>
            <a:ext cx="360040" cy="36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1619" y="1336175"/>
            <a:ext cx="6984777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חוק שכר מינימום 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 smtClean="0"/>
          </a:p>
          <a:p>
            <a:r>
              <a:rPr lang="he-IL" sz="2800" dirty="0" smtClean="0"/>
              <a:t>חוק הגנת השכר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/>
          </a:p>
          <a:p>
            <a:r>
              <a:rPr lang="he-IL" sz="2800" dirty="0"/>
              <a:t>צו הרחבה (נוסח משולב) לפנסיה חובה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לפי </a:t>
            </a:r>
            <a:r>
              <a:rPr lang="he-IL" sz="2800" dirty="0"/>
              <a:t>חוק </a:t>
            </a:r>
            <a:r>
              <a:rPr lang="he-IL" sz="2800" dirty="0" smtClean="0"/>
              <a:t>הסכמים קיבוציים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חוק </a:t>
            </a:r>
            <a:r>
              <a:rPr lang="he-IL" sz="2800" dirty="0"/>
              <a:t>שעות עבודה ומנוחה </a:t>
            </a:r>
            <a:endParaRPr lang="he-IL" sz="2800" dirty="0" smtClean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5607" y="1441487"/>
            <a:ext cx="360040" cy="36004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-26044"/>
            <a:ext cx="849694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התפלגות סכומי קנסות לפי חוק – 2018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dirty="0"/>
              <a:t>(נכון </a:t>
            </a:r>
            <a:r>
              <a:rPr lang="he-IL" sz="3200" dirty="0" smtClean="0"/>
              <a:t>לנובמבר</a:t>
            </a:r>
            <a:r>
              <a:rPr lang="en-US" sz="3200" dirty="0" smtClean="0"/>
              <a:t>(</a:t>
            </a:r>
            <a:endParaRPr lang="he-I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257617" y="1057653"/>
          <a:ext cx="8496944" cy="3744418"/>
        </p:xfrm>
        <a:graphic>
          <a:graphicData uri="http://schemas.openxmlformats.org/drawingml/2006/table">
            <a:tbl>
              <a:tblPr rtl="1"/>
              <a:tblGrid>
                <a:gridCol w="3253878"/>
                <a:gridCol w="2211622"/>
                <a:gridCol w="1372729"/>
                <a:gridCol w="1658715"/>
              </a:tblGrid>
              <a:tr h="89418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החוק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מספר עיצומים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ממוצע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539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חוק הגנת השכר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15,273,720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81,243.19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חוק חופשה שנתית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20,160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20,160.00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חוק עבודת הנוער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102,816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20,563.20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חוק עבודת נשים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204,624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34,104.00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חוק שכר מינימום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3,603,852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66,738.00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חוק שעות עבודה ומנוחה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1,970,630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82,109.58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950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צו הרחבה לפנסיה חובה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2,787,120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146,690.53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79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23,962,922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80,683.24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3707904" y="5157192"/>
          <a:ext cx="4902200" cy="1623060"/>
        </p:xfrm>
        <a:graphic>
          <a:graphicData uri="http://schemas.openxmlformats.org/drawingml/2006/table">
            <a:tbl>
              <a:tblPr rtl="1"/>
              <a:tblGrid>
                <a:gridCol w="1625600"/>
                <a:gridCol w="1104900"/>
                <a:gridCol w="1181100"/>
                <a:gridCol w="990600"/>
              </a:tblGrid>
              <a:tr h="45720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סיבת הביקורת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מספר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סכום עיצומים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עיצום ממוצע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ביקורת יזומה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11,791,070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72,338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פנייה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12,171,852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90,835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סה"כ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23,962,922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163,173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0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9121472" cy="63709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3200" dirty="0"/>
              <a:t>דוגמאות </a:t>
            </a:r>
            <a:r>
              <a:rPr lang="he-IL" sz="3200" dirty="0" smtClean="0"/>
              <a:t>לליקויים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he-IL" sz="3200" dirty="0"/>
          </a:p>
          <a:p>
            <a:pPr marL="342900" indent="-3429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000" dirty="0"/>
              <a:t>הגדרות לקויות של עובדים במערכות </a:t>
            </a:r>
            <a:r>
              <a:rPr lang="he-IL" sz="2000" dirty="0" smtClean="0"/>
              <a:t>השכר</a:t>
            </a:r>
          </a:p>
          <a:p>
            <a:endParaRPr lang="he-IL" sz="2000" dirty="0"/>
          </a:p>
          <a:p>
            <a:pPr marL="342900" indent="-3429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000" dirty="0"/>
              <a:t>תיעוד ובקרה בתהליכי גיוס </a:t>
            </a:r>
            <a:r>
              <a:rPr lang="he-IL" sz="2000" dirty="0" smtClean="0"/>
              <a:t>העובדים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he-IL" sz="2000" dirty="0"/>
          </a:p>
          <a:p>
            <a:pPr marL="342900" indent="-342900">
              <a:buClr>
                <a:srgbClr val="800000"/>
              </a:buClr>
              <a:buFont typeface="Courier New" panose="02070309020205020404" pitchFamily="49" charset="0"/>
              <a:buChar char="o"/>
              <a:tabLst>
                <a:tab pos="534988" algn="l"/>
              </a:tabLst>
            </a:pPr>
            <a:r>
              <a:rPr lang="he-IL" sz="2000" dirty="0"/>
              <a:t>הפרות של חוק שעות עבודה </a:t>
            </a:r>
            <a:r>
              <a:rPr lang="he-IL" sz="2000" dirty="0" smtClean="0"/>
              <a:t>ומנוחה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he-IL" sz="2000" dirty="0" smtClean="0"/>
          </a:p>
          <a:p>
            <a:pPr marL="342900" indent="-342900">
              <a:buClr>
                <a:srgbClr val="800000"/>
              </a:buClr>
              <a:buFont typeface="Courier New" panose="02070309020205020404" pitchFamily="49" charset="0"/>
              <a:buChar char="o"/>
              <a:tabLst>
                <a:tab pos="534988" algn="l"/>
              </a:tabLst>
            </a:pPr>
            <a:r>
              <a:rPr lang="he-IL" sz="2000" dirty="0" smtClean="0"/>
              <a:t> היעדר הקפדה על הודעה לעובד על תנאי עבודתו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he-IL" sz="2000" dirty="0" smtClean="0"/>
          </a:p>
          <a:p>
            <a:pPr marL="342900" indent="-3429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000" dirty="0" smtClean="0"/>
              <a:t>היעדר </a:t>
            </a:r>
            <a:r>
              <a:rPr lang="he-IL" sz="2000" dirty="0"/>
              <a:t>נהלי עבודה </a:t>
            </a:r>
            <a:r>
              <a:rPr lang="he-IL" sz="2000" dirty="0" smtClean="0"/>
              <a:t>ברורים</a:t>
            </a:r>
            <a:r>
              <a:rPr lang="en-US" sz="2000" dirty="0" smtClean="0"/>
              <a:t> </a:t>
            </a:r>
            <a:r>
              <a:rPr lang="he-IL" sz="2000" dirty="0" smtClean="0"/>
              <a:t>ומלאים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he-IL" sz="2000" dirty="0" smtClean="0"/>
          </a:p>
          <a:p>
            <a:pPr marL="342900" indent="-3429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000" dirty="0" smtClean="0"/>
              <a:t>היעדר </a:t>
            </a:r>
            <a:r>
              <a:rPr lang="he-IL" sz="2000" dirty="0"/>
              <a:t>תמיכה בתהליכי העבודה בתחום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he-IL" sz="2000" dirty="0"/>
          </a:p>
          <a:p>
            <a:pPr marL="342900" indent="-3429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000" dirty="0" smtClean="0"/>
              <a:t>חוסר </a:t>
            </a:r>
            <a:r>
              <a:rPr lang="he-IL" sz="2000" dirty="0"/>
              <a:t>בהדרכות לגורמים הרלבנטיים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he-IL" sz="2000" dirty="0"/>
          </a:p>
          <a:p>
            <a:pPr marL="342900" indent="-3429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000" dirty="0" smtClean="0"/>
              <a:t>חוסר </a:t>
            </a:r>
            <a:r>
              <a:rPr lang="he-IL" sz="2000" dirty="0"/>
              <a:t>בעיגון תקנון </a:t>
            </a:r>
            <a:r>
              <a:rPr lang="he-IL" sz="2000" dirty="0" smtClean="0"/>
              <a:t>בתהליך </a:t>
            </a:r>
            <a:r>
              <a:rPr lang="he-IL" sz="2000" dirty="0"/>
              <a:t>בירור של הטרדה </a:t>
            </a:r>
            <a:r>
              <a:rPr lang="he-IL" sz="2000" dirty="0" smtClean="0"/>
              <a:t>מינית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he-IL" sz="2000" dirty="0"/>
          </a:p>
          <a:p>
            <a:pPr marL="342900" indent="-3429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000" dirty="0" smtClean="0"/>
              <a:t>ליקויים </a:t>
            </a:r>
            <a:r>
              <a:rPr lang="he-IL" sz="2000" dirty="0"/>
              <a:t>בהליך ביצוע שימוע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  <p:pic>
        <p:nvPicPr>
          <p:cNvPr id="1032" name="Picture 8" descr="×ª××¦××ª ×ª××× × ×¢×××¨ âªsurprised person transparent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3587"/>
            <a:ext cx="4287927" cy="318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57350" y="1241282"/>
            <a:ext cx="6840760" cy="3744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2800" dirty="0" smtClean="0"/>
              <a:t>סקר ציות בנושא דיני עבודה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הכנת </a:t>
            </a:r>
            <a:r>
              <a:rPr lang="he-I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תוכנית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אכיפה </a:t>
            </a:r>
            <a:r>
              <a:rPr lang="he-I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מינהלית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בדיני עבודה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ביקורת "בודק שכר מוסמך"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5942" y="1393792"/>
            <a:ext cx="571500" cy="57150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2132856"/>
            <a:ext cx="571500" cy="57150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5245" y="2857500"/>
            <a:ext cx="571500" cy="57150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9519" y="351412"/>
            <a:ext cx="38164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אז מה אפשר לעשות?</a:t>
            </a:r>
            <a:endParaRPr lang="he-IL" sz="32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33" y="3401331"/>
            <a:ext cx="4788024" cy="319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8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9083"/>
            <a:ext cx="8856984" cy="65248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סקר ציות בנושא דיני עבודה</a:t>
            </a:r>
          </a:p>
          <a:p>
            <a:endParaRPr lang="he-IL" dirty="0" smtClean="0"/>
          </a:p>
          <a:p>
            <a:r>
              <a:rPr lang="he-IL" sz="32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מטרת סקר הציות</a:t>
            </a:r>
          </a:p>
          <a:p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285750">
              <a:lnSpc>
                <a:spcPct val="15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צמצום הסיכון להפרה של הוראת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החוק</a:t>
            </a:r>
          </a:p>
          <a:p>
            <a:pPr marL="344488" indent="-285750">
              <a:lnSpc>
                <a:spcPct val="15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צמצום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הסיכון להיווצרות הפסד פיננסי מהותי </a:t>
            </a:r>
            <a:endParaRPr 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285750">
              <a:lnSpc>
                <a:spcPct val="15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צמצום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הסיכון לפגיעה במוניטין התאגיד בשל אי ציות לרגולציה, לנהלים פנימיים וקודים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אתיים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38" indent="0">
              <a:lnSpc>
                <a:spcPct val="150000"/>
              </a:lnSpc>
              <a:buNone/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David" pitchFamily="2" charset="-79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David" pitchFamily="2" charset="-79"/>
              </a:rPr>
            </a:br>
            <a:r>
              <a:rPr lang="he-IL" sz="3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תהליך עריכת סקר הציות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David" pitchFamily="2" charset="-79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ea typeface="+mn-ea"/>
                <a:cs typeface="David" pitchFamily="2" charset="-79"/>
              </a:rPr>
            </a:b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מאפייני התאגיד </a:t>
            </a:r>
          </a:p>
          <a:p>
            <a:pPr marL="58738" indent="0">
              <a:lnSpc>
                <a:spcPct val="150000"/>
              </a:lnSpc>
              <a:buNone/>
              <a:defRPr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(ב) מיפוי חוקים והוראות רגולטוריות רלבנטיים</a:t>
            </a:r>
          </a:p>
          <a:p>
            <a:pPr marL="58738" indent="0">
              <a:lnSpc>
                <a:spcPct val="150000"/>
              </a:lnSpc>
              <a:buNone/>
              <a:defRPr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(ג) ראיונות - סקירת תהליכים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738" indent="0">
              <a:lnSpc>
                <a:spcPct val="150000"/>
              </a:lnSpc>
              <a:buNone/>
              <a:defRPr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(ד) מתודולוגיה - אפיון וזיהוי הסיכונים והבקרות</a:t>
            </a:r>
          </a:p>
          <a:p>
            <a:pPr marL="58738" indent="0">
              <a:lnSpc>
                <a:spcPct val="150000"/>
              </a:lnSpc>
              <a:buNone/>
              <a:defRPr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(ה) הערכת הבקרות והסיכון השיורי</a:t>
            </a:r>
          </a:p>
          <a:p>
            <a:pPr marL="58738" indent="0">
              <a:lnSpc>
                <a:spcPct val="150000"/>
              </a:lnSpc>
              <a:buNone/>
              <a:defRPr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(ו)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המלצות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81412" y="5157193"/>
            <a:ext cx="5832648" cy="461665"/>
          </a:xfrm>
          <a:prstGeom prst="rect">
            <a:avLst/>
          </a:prstGeom>
          <a:noFill/>
          <a:ln w="349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>
                <a:solidFill>
                  <a:srgbClr val="800000"/>
                </a:solidFill>
              </a:rPr>
              <a:t>הסבירות לנזק * חומרת הנזק = סיכון שורשי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97737" y="3061837"/>
            <a:ext cx="3258639" cy="85280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 algn="ctr"/>
            <a:r>
              <a:rPr lang="he-IL" sz="1800" i="0" dirty="0" smtClean="0">
                <a:solidFill>
                  <a:srgbClr val="07050B"/>
                </a:solidFill>
                <a:latin typeface="Tahoma" pitchFamily="34" charset="0"/>
                <a:ea typeface="Times New Roman" pitchFamily="18" charset="0"/>
              </a:rPr>
              <a:t>סבירות </a:t>
            </a:r>
            <a:r>
              <a:rPr lang="he-IL" sz="1800" b="0" i="0" dirty="0" smtClean="0">
                <a:solidFill>
                  <a:srgbClr val="07050B"/>
                </a:solidFill>
                <a:latin typeface="Tahoma" pitchFamily="34" charset="0"/>
                <a:ea typeface="Times New Roman" pitchFamily="18" charset="0"/>
              </a:rPr>
              <a:t>(</a:t>
            </a:r>
            <a:r>
              <a:rPr lang="en-US" sz="1800" i="0" dirty="0" smtClean="0">
                <a:solidFill>
                  <a:srgbClr val="07050B"/>
                </a:solidFill>
                <a:latin typeface="Tahoma" pitchFamily="34" charset="0"/>
                <a:ea typeface="Times New Roman" pitchFamily="18" charset="0"/>
              </a:rPr>
              <a:t>Likelihood</a:t>
            </a:r>
            <a:r>
              <a:rPr lang="he-IL" sz="1800" b="0" i="0" dirty="0" smtClean="0">
                <a:solidFill>
                  <a:srgbClr val="07050B"/>
                </a:solidFill>
                <a:latin typeface="Tahoma" pitchFamily="34" charset="0"/>
                <a:ea typeface="Times New Roman" pitchFamily="18" charset="0"/>
              </a:rPr>
              <a:t>)</a:t>
            </a:r>
            <a:endParaRPr lang="he-IL" sz="1800" b="0" i="0" dirty="0" smtClean="0">
              <a:solidFill>
                <a:srgbClr val="07050B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he-IL" sz="1800" b="0" i="0" dirty="0" smtClean="0">
                <a:solidFill>
                  <a:srgbClr val="07050B"/>
                </a:solidFill>
                <a:latin typeface="Tahoma" pitchFamily="34" charset="0"/>
              </a:rPr>
              <a:t>הערכת הסבירות למידת ההיתכנות של הסיכון</a:t>
            </a:r>
            <a:endParaRPr lang="he-IL" sz="1800" b="0" i="0" dirty="0">
              <a:solidFill>
                <a:srgbClr val="07050B"/>
              </a:solidFill>
              <a:latin typeface="Tahoma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-1720768">
            <a:off x="5982324" y="2357438"/>
            <a:ext cx="554037" cy="663575"/>
          </a:xfrm>
          <a:prstGeom prst="downArrow">
            <a:avLst>
              <a:gd name="adj1" fmla="val 45472"/>
              <a:gd name="adj2" fmla="val 59885"/>
            </a:avLst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e-IL" sz="160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3851" y="1309957"/>
            <a:ext cx="8343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he-IL" sz="2800" dirty="0"/>
              <a:t>הערכת מידת החשיפה </a:t>
            </a:r>
            <a:r>
              <a:rPr lang="en-US" sz="2800" dirty="0"/>
              <a:t>(Exposure)</a:t>
            </a:r>
            <a:r>
              <a:rPr lang="he-IL" sz="2800" dirty="0"/>
              <a:t> של החברה לסיכונים, נאמדת תוך הערכה ושקלול של 2 מרכיבים:</a:t>
            </a:r>
            <a:endParaRPr lang="en-US" sz="2800" dirty="0"/>
          </a:p>
          <a:p>
            <a:pPr algn="ctr" rtl="0" eaLnBrk="0" hangingPunct="0">
              <a:defRPr/>
            </a:pP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David" pitchFamily="2" charset="-79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27089" y="4160737"/>
            <a:ext cx="7524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he-IL" sz="2400" dirty="0"/>
              <a:t>ככל שהסבירות לאירוע </a:t>
            </a:r>
            <a:r>
              <a:rPr lang="he-IL" sz="2400" dirty="0" smtClean="0"/>
              <a:t>גבוהה </a:t>
            </a:r>
            <a:r>
              <a:rPr lang="he-IL" sz="2400" dirty="0"/>
              <a:t>יותר והיקף הנזק בעת האירוע גבוה יותר, כך הסיכון המשוקלל לחברה גבוה </a:t>
            </a:r>
            <a:r>
              <a:rPr lang="he-IL" sz="2400" dirty="0" smtClean="0"/>
              <a:t>יותר</a:t>
            </a:r>
            <a:endParaRPr lang="en-US" sz="2400" dirty="0"/>
          </a:p>
          <a:p>
            <a:pPr algn="ctr"/>
            <a:endParaRPr lang="en-US" sz="2400" dirty="0">
              <a:solidFill>
                <a:schemeClr val="accent2"/>
              </a:solidFill>
              <a:cs typeface="David" pitchFamily="34" charset="-79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265239" y="47625"/>
            <a:ext cx="774858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rtl="0">
              <a:defRPr/>
            </a:pPr>
            <a:r>
              <a:rPr lang="en-US" sz="36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David" pitchFamily="2" charset="-79"/>
              </a:rPr>
              <a:t> </a:t>
            </a:r>
            <a:r>
              <a:rPr lang="he-IL" sz="3600" kern="0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David" pitchFamily="2" charset="-79"/>
              </a:rPr>
              <a:t> </a:t>
            </a:r>
            <a:endParaRPr lang="en-US" sz="3600" kern="0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David" pitchFamily="2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>
          <a:xfrm>
            <a:off x="744527" y="287573"/>
            <a:ext cx="8237323" cy="764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indent="0" algn="ctr">
              <a:spcBef>
                <a:spcPct val="0"/>
              </a:spcBef>
              <a:buNone/>
              <a:defRPr/>
            </a:pPr>
            <a:r>
              <a:rPr lang="he-IL" sz="3200" dirty="0">
                <a:ln w="1143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מתודולוגיה</a:t>
            </a:r>
          </a:p>
          <a:p>
            <a:pPr indent="0" algn="ctr">
              <a:spcBef>
                <a:spcPct val="0"/>
              </a:spcBef>
              <a:buNone/>
              <a:defRPr/>
            </a:pPr>
            <a:r>
              <a:rPr lang="he-IL" sz="3200" dirty="0">
                <a:ln w="1143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אפיון וזיהוי הסיכונים והבקרות בסקר ציות</a:t>
            </a:r>
          </a:p>
        </p:txBody>
      </p:sp>
      <p:sp>
        <p:nvSpPr>
          <p:cNvPr id="15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81411" y="5733257"/>
            <a:ext cx="5832648" cy="461665"/>
          </a:xfrm>
          <a:prstGeom prst="rect">
            <a:avLst/>
          </a:prstGeom>
          <a:noFill/>
          <a:ln w="3492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e-IL" sz="2400" b="1" dirty="0">
                <a:solidFill>
                  <a:srgbClr val="800000"/>
                </a:solidFill>
              </a:rPr>
              <a:t>סיכון שורשי*(הערכת הבקרה-1) = סיכון שיורי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rot="1770121">
            <a:off x="2934495" y="2357439"/>
            <a:ext cx="554037" cy="663575"/>
          </a:xfrm>
          <a:prstGeom prst="downArrow">
            <a:avLst>
              <a:gd name="adj1" fmla="val 45472"/>
              <a:gd name="adj2" fmla="val 59885"/>
            </a:avLst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e-IL" sz="1600"/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960983" y="3027907"/>
            <a:ext cx="3475360" cy="886738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 algn="ctr"/>
            <a:r>
              <a:rPr lang="he-IL" dirty="0"/>
              <a:t>חומרה (</a:t>
            </a:r>
            <a:r>
              <a:rPr lang="en-US" dirty="0"/>
              <a:t>Severity</a:t>
            </a:r>
            <a:r>
              <a:rPr lang="he-IL" dirty="0"/>
              <a:t>) </a:t>
            </a:r>
            <a:endParaRPr lang="en-US" dirty="0"/>
          </a:p>
          <a:p>
            <a:pPr algn="ctr"/>
            <a:r>
              <a:rPr lang="he-IL" dirty="0"/>
              <a:t>הערכה של מידת הנזק הצפוי לחברה בקרות </a:t>
            </a:r>
            <a:r>
              <a:rPr lang="he-IL" dirty="0" smtClean="0"/>
              <a:t>הסיכון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116632"/>
            <a:ext cx="352839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מה נבדק בסקר </a:t>
            </a:r>
            <a:r>
              <a:rPr lang="he-IL" sz="32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ציות</a:t>
            </a:r>
            <a:endParaRPr lang="he-IL" dirty="0" smtClean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701407"/>
            <a:ext cx="8686800" cy="6039961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שכר מינימום ותקנות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שעות עבודה ומנוחה ותקנות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הגנת השכר (כולל תיקון 24 לחוק) ותקנות. 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חופשה שנתית ותקנות 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הודעה לעובד (תנאי עבודה)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למניעת הטרדה מינית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שוויון הזדמנויות בעבודה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חיילים משוחררים (החזרה לעבודה) (תיקון 13 פיטורים שלא  כדין-ענישה)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הסכמים קיבוציים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עבודת נשים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עבודת הנוער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הגנה על עובדים בשעת חירום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העסקת עובדים ע"י קבלני </a:t>
            </a:r>
            <a:r>
              <a:rPr lang="he-IL" sz="1900" dirty="0" err="1" smtClean="0"/>
              <a:t>כח</a:t>
            </a:r>
            <a:r>
              <a:rPr lang="he-IL" sz="1900" dirty="0" smtClean="0"/>
              <a:t> אדם ותקנות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שוויון זכויות לאנשים עם מוגבלות ותקנות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סעיף 29 לחוק מידע גנטי, </a:t>
            </a:r>
            <a:r>
              <a:rPr lang="he-IL" sz="1900" dirty="0" err="1" smtClean="0"/>
              <a:t>התשס"א</a:t>
            </a:r>
            <a:r>
              <a:rPr lang="he-IL" sz="1900" dirty="0" smtClean="0"/>
              <a:t>-2000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הודעה מוקדמת לפיטורים ולהתפטרות, </a:t>
            </a:r>
            <a:r>
              <a:rPr lang="he-IL" sz="1900" dirty="0" err="1" smtClean="0"/>
              <a:t>התשס"א</a:t>
            </a:r>
            <a:r>
              <a:rPr lang="he-IL" sz="1900" dirty="0" smtClean="0"/>
              <a:t>-2001 ותקנות</a:t>
            </a:r>
            <a:endParaRPr lang="en-US" sz="1900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הגנה על עובדים (חשיפת עבירות ופגיעה בטוהר המידות או במינהל תקין) 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צווי הרחבה (הבראה, נסיעות, מעבר לשבוע עבודה מקוצר) 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900" dirty="0" smtClean="0"/>
              <a:t>חוק הגברת האכיפה בדיני עבודה</a:t>
            </a:r>
            <a:r>
              <a:rPr lang="he-IL" sz="1600" dirty="0" smtClean="0"/>
              <a:t/>
            </a:r>
            <a:br>
              <a:rPr lang="he-IL" sz="1600" dirty="0" smtClean="0"/>
            </a:br>
            <a:endParaRPr lang="he-IL" sz="1600" dirty="0" smtClean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כותרת 1"/>
          <p:cNvSpPr>
            <a:spLocks noGrp="1"/>
          </p:cNvSpPr>
          <p:nvPr>
            <p:ph type="title"/>
          </p:nvPr>
        </p:nvSpPr>
        <p:spPr>
          <a:xfrm>
            <a:off x="934722" y="-16076"/>
            <a:ext cx="7797800" cy="7651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sz="3200" dirty="0" smtClean="0">
                <a:cs typeface="+mn-cs"/>
              </a:rPr>
              <a:t>דוגמא – חלק מסקר ציות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" y="692696"/>
            <a:ext cx="870512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30272">
            <a:off x="4113214" y="533883"/>
            <a:ext cx="3949700" cy="5454650"/>
          </a:xfrm>
        </p:spPr>
      </p:pic>
      <p:pic>
        <p:nvPicPr>
          <p:cNvPr id="20484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213">
            <a:off x="726281" y="559977"/>
            <a:ext cx="394811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2204865"/>
            <a:ext cx="33877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987824" y="0"/>
            <a:ext cx="3312368" cy="59812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he-IL" altLang="he-IL" dirty="0" err="1" smtClean="0"/>
              <a:t>תוכנית</a:t>
            </a:r>
            <a:r>
              <a:rPr lang="he-IL" altLang="he-IL" dirty="0" smtClean="0"/>
              <a:t> האכיפה</a:t>
            </a:r>
            <a:endParaRPr lang="en-US" altLang="he-IL" dirty="0" smtClean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752975"/>
          </a:xfrm>
        </p:spPr>
        <p:txBody>
          <a:bodyPr rtlCol="0">
            <a:normAutofit fontScale="47500" lnSpcReduction="20000"/>
          </a:bodyPr>
          <a:lstStyle/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>
                <a:tab pos="539750" algn="l"/>
              </a:tabLst>
              <a:defRPr/>
            </a:pPr>
            <a:r>
              <a:rPr lang="he-IL" altLang="he-IL" sz="5900" b="1" u="sng" dirty="0" smtClean="0"/>
              <a:t>אימוץ תכנית אכיפה פנימית אפקטיבית</a:t>
            </a:r>
            <a:r>
              <a:rPr lang="he-IL" altLang="he-IL" sz="5900" b="1" dirty="0" smtClean="0"/>
              <a:t> ויישומה הלכה למעשה, ייכלל במניין שיקולי הרשות לני"ע להפעלת סמכויות האכיפה ו</a:t>
            </a:r>
            <a:r>
              <a:rPr lang="he-IL" altLang="he-IL" sz="5900" b="1" u="sng" dirty="0" smtClean="0"/>
              <a:t>יכול להיזקף לזכות התאגיד, או יחידים בו</a:t>
            </a:r>
            <a:r>
              <a:rPr lang="he-IL" altLang="he-IL" sz="5900" b="1" dirty="0" smtClean="0"/>
              <a:t>.</a:t>
            </a:r>
            <a:endParaRPr lang="he-IL" altLang="he-IL" sz="5900" b="1" dirty="0" smtClean="0">
              <a:solidFill>
                <a:srgbClr val="FFFF00"/>
              </a:solidFill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>
                <a:tab pos="539750" algn="l"/>
              </a:tabLst>
              <a:defRPr/>
            </a:pPr>
            <a:endParaRPr lang="he-IL" altLang="he-IL" sz="6000" dirty="0" smtClean="0"/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tabLst>
                <a:tab pos="539750" algn="l"/>
              </a:tabLst>
              <a:defRPr/>
            </a:pPr>
            <a:r>
              <a:rPr lang="he-IL" altLang="he-IL" sz="2200" dirty="0" smtClean="0"/>
              <a:t>חוזר אוג' 2011 של הרשות </a:t>
            </a:r>
            <a:r>
              <a:rPr lang="he-IL" altLang="he-IL" sz="2200" dirty="0" err="1" smtClean="0"/>
              <a:t>ניי"ע</a:t>
            </a:r>
            <a:r>
              <a:rPr lang="he-IL" altLang="he-IL" sz="2200" dirty="0" smtClean="0"/>
              <a:t> (קיים רציונל זהה לגבי האוצר)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539750" algn="l"/>
              </a:tabLst>
              <a:defRPr/>
            </a:pPr>
            <a:r>
              <a:rPr lang="he-IL" altLang="he-IL" sz="2200" dirty="0" smtClean="0"/>
              <a:t>*האימוץ הינו וולונטרי</a:t>
            </a:r>
          </a:p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539750" algn="l"/>
              </a:tabLst>
              <a:defRPr/>
            </a:pPr>
            <a:endParaRPr lang="he-IL" altLang="he-IL" b="1" dirty="0" smtClean="0">
              <a:solidFill>
                <a:srgbClr val="FFFF00"/>
              </a:solidFill>
            </a:endParaRPr>
          </a:p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539750" algn="l"/>
              </a:tabLst>
              <a:defRPr/>
            </a:pPr>
            <a:r>
              <a:rPr lang="he-IL" altLang="he-IL" b="1" dirty="0" smtClean="0"/>
              <a:t> </a:t>
            </a:r>
            <a:endParaRPr lang="he-IL" altLang="he-IL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52736"/>
            <a:ext cx="903649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מהם סכומי הקנסות שניתנו בשנת 2018 על הפרות של דיני עבודה? (נכון לנובמבר</a:t>
            </a:r>
            <a:r>
              <a:rPr lang="en-US" sz="3200" dirty="0" smtClean="0"/>
              <a:t>(</a:t>
            </a:r>
            <a:br>
              <a:rPr lang="en-US" sz="32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/>
          </a:p>
          <a:p>
            <a:pPr algn="ctr"/>
            <a:r>
              <a:rPr lang="he-IL" sz="2800" dirty="0" smtClean="0"/>
              <a:t>1. מעל 5,000,000 ₪</a:t>
            </a:r>
          </a:p>
          <a:p>
            <a:pPr algn="ctr"/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 smtClean="0"/>
              <a:t>2. מעל 10,000,000 ₪ </a:t>
            </a:r>
          </a:p>
          <a:p>
            <a:pPr algn="ctr"/>
            <a:endParaRPr lang="he-IL" sz="2800" dirty="0"/>
          </a:p>
          <a:p>
            <a:pPr algn="ctr"/>
            <a:r>
              <a:rPr lang="he-IL" sz="2800" dirty="0" smtClean="0"/>
              <a:t>3. מעל 20,000,000 ₪</a:t>
            </a:r>
          </a:p>
          <a:p>
            <a:endParaRPr lang="he-IL" sz="2800" dirty="0" smtClean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0"/>
            <a:ext cx="8229600" cy="625967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he-IL" dirty="0" smtClean="0"/>
              <a:t>מטרת תכנית האכיפה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 smtClean="0"/>
          </a:p>
          <a:p>
            <a:pPr marL="912813" lvl="1" indent="-457200" eaLnBrk="1" fontAlgn="auto" hangingPunct="1">
              <a:spcAft>
                <a:spcPts val="0"/>
              </a:spcAft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b="1" u="sng" dirty="0" smtClean="0"/>
              <a:t>ציות</a:t>
            </a:r>
            <a:r>
              <a:rPr lang="he-IL" b="1" dirty="0" smtClean="0"/>
              <a:t> </a:t>
            </a:r>
            <a:r>
              <a:rPr lang="he-IL" dirty="0" smtClean="0"/>
              <a:t>לכל החוקים, התקנות והוראות הרשויות המסדירים את תחומי העיסוק של החברות בהתאם לרגולציה החלה עליהן.</a:t>
            </a:r>
          </a:p>
          <a:p>
            <a:pPr marL="455613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dirty="0" smtClean="0"/>
          </a:p>
          <a:p>
            <a:pPr marL="912813" lvl="1" indent="-457200" eaLnBrk="1" fontAlgn="auto" hangingPunct="1">
              <a:spcAft>
                <a:spcPts val="0"/>
              </a:spcAft>
              <a:buClr>
                <a:srgbClr val="800000"/>
              </a:buClr>
              <a:buFont typeface="Courier New" panose="02070309020205020404" pitchFamily="49" charset="0"/>
              <a:buChar char="o"/>
              <a:tabLst>
                <a:tab pos="3316288" algn="l"/>
              </a:tabLst>
              <a:defRPr/>
            </a:pPr>
            <a:r>
              <a:rPr lang="he-IL" b="1" u="sng" dirty="0" smtClean="0"/>
              <a:t>קיום אמצעי בקרה</a:t>
            </a:r>
            <a:r>
              <a:rPr lang="he-IL" b="1" dirty="0" smtClean="0"/>
              <a:t> </a:t>
            </a:r>
            <a:r>
              <a:rPr lang="he-IL" dirty="0" smtClean="0"/>
              <a:t>נאותים למניעה ואיתור של הפרות החוק, נוהלי העבודה וכללי האתיקה של החברה על ידי עובדי החברה.</a:t>
            </a:r>
          </a:p>
          <a:p>
            <a:pPr marL="455613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dirty="0" smtClean="0"/>
          </a:p>
          <a:p>
            <a:pPr marL="912813" lvl="1" indent="-457200" eaLnBrk="1" fontAlgn="auto" hangingPunct="1">
              <a:spcAft>
                <a:spcPts val="0"/>
              </a:spcAft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b="1" u="sng" dirty="0" smtClean="0"/>
              <a:t>קיום אמצעי פיקוח ואכיפה</a:t>
            </a:r>
            <a:r>
              <a:rPr lang="he-IL" b="1" dirty="0" smtClean="0"/>
              <a:t> </a:t>
            </a:r>
            <a:r>
              <a:rPr lang="he-IL" dirty="0" smtClean="0"/>
              <a:t>נאותים לשם שמירה על סטנדרטים גבוהים של יושר ומקצועיות.</a:t>
            </a:r>
          </a:p>
          <a:p>
            <a:pPr marL="455613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e-IL" sz="2600" dirty="0" smtClean="0"/>
          </a:p>
          <a:p>
            <a:pPr marL="455613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000" dirty="0" smtClean="0">
              <a:cs typeface="Arial" pitchFamily="34" charset="0"/>
            </a:endParaRPr>
          </a:p>
          <a:p>
            <a:pPr marL="276225" indent="-276225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e-IL" sz="3900" b="1" u="sng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0"/>
            <a:ext cx="47525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דוגמא לחלק מסקר ציות </a:t>
            </a:r>
            <a:endParaRPr lang="he-IL" sz="3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373067"/>
            <a:ext cx="48577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80312" y="5908332"/>
            <a:ext cx="7532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מקרא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" y="908720"/>
            <a:ext cx="907135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כותרת 1"/>
          <p:cNvSpPr>
            <a:spLocks noGrp="1"/>
          </p:cNvSpPr>
          <p:nvPr>
            <p:ph type="title"/>
          </p:nvPr>
        </p:nvSpPr>
        <p:spPr>
          <a:xfrm>
            <a:off x="395536" y="35263"/>
            <a:ext cx="8229600" cy="72786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sz="3200" dirty="0" smtClean="0">
                <a:cs typeface="+mn-cs"/>
              </a:rPr>
              <a:t>דוגמא לתוכנית הדרכות</a:t>
            </a:r>
          </a:p>
        </p:txBody>
      </p:sp>
      <p:pic>
        <p:nvPicPr>
          <p:cNvPr id="26627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73619" y="908720"/>
            <a:ext cx="4552951" cy="1676400"/>
          </a:xfrm>
          <a:solidFill>
            <a:schemeClr val="bg2">
              <a:lumMod val="25000"/>
              <a:lumOff val="75000"/>
            </a:schemeClr>
          </a:solidFill>
        </p:spPr>
      </p:pic>
      <p:pic>
        <p:nvPicPr>
          <p:cNvPr id="26628" name="תמונה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3810" y="2780927"/>
            <a:ext cx="9187810" cy="318410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960" y="8796"/>
            <a:ext cx="8229600" cy="7397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החוק להגברת האכיפה בדיני עבודה</a:t>
            </a:r>
            <a:endParaRPr lang="he-IL" sz="32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252341"/>
            <a:ext cx="7953001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מטרת החוק להגביר ולייעל את אכיפתם של דיני העבודה על-ידי הנהגת הליך </a:t>
            </a:r>
            <a:r>
              <a:rPr lang="he-IL" sz="2800" dirty="0" err="1"/>
              <a:t>מינהלי</a:t>
            </a:r>
            <a:r>
              <a:rPr lang="he-IL" sz="2800" dirty="0"/>
              <a:t> להטלת עיצום כספי על מעבידים ועל מזמיני </a:t>
            </a:r>
            <a:r>
              <a:rPr lang="he-IL" sz="2800" dirty="0" smtClean="0"/>
              <a:t>שירות.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/>
          </a:p>
          <a:p>
            <a:r>
              <a:rPr lang="he-IL" sz="2800" dirty="0"/>
              <a:t>במקרה שמעסיק או מזמין שירות מפר את ההוראות המפורטות בחוק זה, ניתן </a:t>
            </a:r>
            <a:r>
              <a:rPr lang="he-IL" sz="2800" u="sng" dirty="0"/>
              <a:t>להגיש נגדו תלונה</a:t>
            </a:r>
            <a:r>
              <a:rPr lang="he-IL" sz="2800" dirty="0"/>
              <a:t> ליחידת האכיפה של חוקי </a:t>
            </a:r>
            <a:r>
              <a:rPr lang="he-IL" sz="2800" dirty="0" smtClean="0"/>
              <a:t>העבודה.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/>
          </a:p>
          <a:p>
            <a:r>
              <a:rPr lang="he-IL" sz="2800" dirty="0"/>
              <a:t>מעסיק או מזמין שירות המפר את אחת ההוראות המפורטות בחוק, צפוי לעיצום </a:t>
            </a:r>
            <a:r>
              <a:rPr lang="he-IL" sz="2800" dirty="0" smtClean="0"/>
              <a:t>כספי.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9" y="116632"/>
            <a:ext cx="9022237" cy="62478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fontAlgn="base"/>
            <a:r>
              <a:rPr lang="he-I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ביקורת "בודק שכר מוסמך"</a:t>
            </a:r>
            <a:r>
              <a:rPr lang="en-US" b="1" dirty="0" smtClean="0">
                <a:cs typeface="David" pitchFamily="2" charset="-79"/>
              </a:rPr>
              <a:t/>
            </a:r>
            <a:br>
              <a:rPr lang="en-US" b="1" dirty="0" smtClean="0">
                <a:cs typeface="David" pitchFamily="2" charset="-79"/>
              </a:rPr>
            </a:br>
            <a:r>
              <a:rPr lang="en-US" b="1" dirty="0" smtClean="0">
                <a:cs typeface="David" pitchFamily="2" charset="-79"/>
              </a:rPr>
              <a:t/>
            </a:r>
            <a:br>
              <a:rPr lang="en-US" b="1" dirty="0" smtClean="0">
                <a:cs typeface="David" pitchFamily="2" charset="-79"/>
              </a:rPr>
            </a:br>
            <a:r>
              <a:rPr lang="he-IL" sz="2800" dirty="0" smtClean="0"/>
              <a:t>במסגרת חוק הגברת האכיפה בדיני עבודה, </a:t>
            </a:r>
            <a:r>
              <a:rPr lang="he-IL" sz="2800" dirty="0"/>
              <a:t>נקבעה </a:t>
            </a:r>
            <a:r>
              <a:rPr lang="he-IL" sz="2800" dirty="0" smtClean="0"/>
              <a:t>אחריותו </a:t>
            </a:r>
            <a:r>
              <a:rPr lang="he-IL" sz="2800" dirty="0"/>
              <a:t>של "מזמין שירות" </a:t>
            </a:r>
            <a:r>
              <a:rPr lang="he-IL" sz="2800" dirty="0" smtClean="0"/>
              <a:t>על </a:t>
            </a:r>
            <a:r>
              <a:rPr lang="he-IL" sz="2800" dirty="0"/>
              <a:t>הפרות דיני העבודה שנעשו על ידי קבלן שירותי </a:t>
            </a:r>
            <a:r>
              <a:rPr lang="he-IL" sz="2800" b="1" dirty="0"/>
              <a:t>ניקיון/ הסעדה ו/או אבטחה ושמירה</a:t>
            </a:r>
            <a:r>
              <a:rPr lang="he-IL" sz="2800" dirty="0"/>
              <a:t> לעובדיו.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he-IL" sz="2800" dirty="0" smtClean="0"/>
              <a:t>מנגד </a:t>
            </a:r>
            <a:r>
              <a:rPr lang="he-IL" sz="2800" dirty="0"/>
              <a:t>נקבעה בחוק הגנה ל"מזמין שירות", אם הסתמך בתום לב על בדיקות תקופתיות שנערכו בידי "בודק שכר מוסמך", בסמוך לפני מועד ביצוע העבירה.</a:t>
            </a:r>
          </a:p>
          <a:p>
            <a:pPr fontAlgn="base"/>
            <a:r>
              <a:rPr lang="he-IL" sz="2800" dirty="0"/>
              <a:t> </a:t>
            </a:r>
          </a:p>
          <a:p>
            <a:r>
              <a:rPr lang="he-IL" dirty="0" smtClean="0"/>
              <a:t/>
            </a:r>
            <a:br>
              <a:rPr lang="he-IL" dirty="0" smtClean="0"/>
            </a:br>
            <a:r>
              <a:rPr lang="en-US" b="1" dirty="0" smtClean="0">
                <a:cs typeface="David" pitchFamily="2" charset="-79"/>
              </a:rPr>
              <a:t/>
            </a:r>
            <a:br>
              <a:rPr lang="en-US" b="1" dirty="0" smtClean="0">
                <a:cs typeface="David" pitchFamily="2" charset="-79"/>
              </a:rPr>
            </a:br>
            <a:r>
              <a:rPr lang="en-US" b="1" dirty="0" smtClean="0">
                <a:cs typeface="David" pitchFamily="2" charset="-79"/>
              </a:rPr>
              <a:t/>
            </a:r>
            <a:br>
              <a:rPr lang="en-US" b="1" dirty="0" smtClean="0">
                <a:cs typeface="David" pitchFamily="2" charset="-79"/>
              </a:rPr>
            </a:br>
            <a:r>
              <a:rPr lang="en-US" b="1" dirty="0" smtClean="0">
                <a:cs typeface="David" pitchFamily="2" charset="-79"/>
              </a:rPr>
              <a:t/>
            </a:r>
            <a:br>
              <a:rPr lang="en-US" b="1" dirty="0" smtClean="0">
                <a:cs typeface="David" pitchFamily="2" charset="-79"/>
              </a:rPr>
            </a:br>
            <a:r>
              <a:rPr lang="en-US" b="1" dirty="0" smtClean="0">
                <a:cs typeface="David" pitchFamily="2" charset="-79"/>
              </a:rPr>
              <a:t/>
            </a:r>
            <a:br>
              <a:rPr lang="en-US" b="1" dirty="0" smtClean="0">
                <a:cs typeface="David" pitchFamily="2" charset="-79"/>
              </a:rPr>
            </a:br>
            <a:endParaRPr lang="he-IL" b="1" dirty="0" smtClean="0">
              <a:cs typeface="David" pitchFamily="2" charset="-79"/>
            </a:endParaRPr>
          </a:p>
          <a:p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7139"/>
            <a:ext cx="5134301" cy="189444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sz="3600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דו"ח בדיקה - חוק להגברת האכיפה בדיני עבודה</a:t>
            </a:r>
            <a:endParaRPr lang="he-IL" sz="3600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08200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220000"/>
              </a:lnSpc>
              <a:buNone/>
            </a:pP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he-IL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בדיקת היכרות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בדיקה הנערכת בתקופת תוקפו של חוזה בין מזמין שירות לקבלן.</a:t>
            </a:r>
          </a:p>
          <a:p>
            <a:pPr marL="0" indent="0" algn="just">
              <a:lnSpc>
                <a:spcPct val="220000"/>
              </a:lnSpc>
              <a:buNone/>
            </a:pP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he-IL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בדיקה חוזרת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בדיקה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בעניין תיקון הליקויים שנמצאו במסגרת בדיקת ההיכרות.</a:t>
            </a:r>
          </a:p>
          <a:p>
            <a:pPr marL="0" indent="0" algn="just">
              <a:lnSpc>
                <a:spcPct val="220000"/>
              </a:lnSpc>
              <a:buNone/>
            </a:pP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he-IL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בדיקת תשלומים לקופת גמל </a:t>
            </a: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בחינת נאותות התשלומים המחויבים על פי ההוראות.</a:t>
            </a:r>
          </a:p>
          <a:p>
            <a:pPr marL="0" indent="0" algn="just">
              <a:lnSpc>
                <a:spcPct val="220000"/>
              </a:lnSpc>
              <a:buNone/>
            </a:pPr>
            <a:r>
              <a:rPr lang="he-I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he-IL" sz="3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בדיקה </a:t>
            </a:r>
            <a:r>
              <a:rPr lang="he-IL" sz="3300" u="sng" dirty="0">
                <a:latin typeface="Arial" panose="020B0604020202020204" pitchFamily="34" charset="0"/>
                <a:cs typeface="Arial" panose="020B0604020202020204" pitchFamily="34" charset="0"/>
              </a:rPr>
              <a:t>לאחר תלונה</a:t>
            </a:r>
            <a:r>
              <a:rPr lang="he-IL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– בדיקה המתבצעת על ידי הקבלן לאחר שנתקבלה תלונה </a:t>
            </a:r>
            <a:r>
              <a:rPr lang="he-IL" sz="1800" u="sng" dirty="0">
                <a:latin typeface="Arial" panose="020B0604020202020204" pitchFamily="34" charset="0"/>
                <a:cs typeface="Arial" panose="020B0604020202020204" pitchFamily="34" charset="0"/>
              </a:rPr>
              <a:t>מבוססת</a:t>
            </a: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, בדבר הפרת הוראה על ידי הקבלן, אצל מזמין השירות.</a:t>
            </a:r>
          </a:p>
          <a:p>
            <a:endParaRPr lang="he-IL" sz="18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e-IL" sz="3200" dirty="0">
                <a:ln w="11430"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דוגמאות לסעיפים ה</a:t>
            </a:r>
            <a:r>
              <a:rPr lang="he-IL" sz="3200" dirty="0" smtClean="0">
                <a:ln w="11430"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נבדקים  בחוק הגברת האכיפה</a:t>
            </a:r>
            <a:endParaRPr lang="he-IL" sz="3200" dirty="0">
              <a:ln w="11430"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259" y="620689"/>
            <a:ext cx="9129741" cy="6237312"/>
          </a:xfrm>
        </p:spPr>
        <p:txBody>
          <a:bodyPr>
            <a:normAutofit fontScale="85000" lnSpcReduction="10000"/>
          </a:bodyPr>
          <a:lstStyle/>
          <a:p>
            <a:pPr lvl="1"/>
            <a:endParaRPr lang="he-IL" dirty="0" smtClean="0"/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צבירת ימי </a:t>
            </a:r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חופשה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 שנתית 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איסור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העבדה 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בשעות נוספות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או במנוחה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השבועית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גמול שעות נוספות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איסור העבדת </a:t>
            </a:r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נוער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מעבר לשעות העבודה הקבועות </a:t>
            </a:r>
            <a:endParaRPr 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איסור 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ניכוי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סכומים משכרו של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עובד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איסור </a:t>
            </a:r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הלנת שכר 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תשלום 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שכר מינימום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לפי חוק שכר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מינימום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תשלום שכר מינימום לפי הסכם קיבוצי כללי ענפים שהורחב בצו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הרחבה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תשלומים מכוח צווי הרחבה בעניין </a:t>
            </a:r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פנסיה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תשלומי 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דמי הבראה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מכוח צווי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הרחבה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תשלום </a:t>
            </a:r>
            <a:r>
              <a:rPr lang="he-IL" b="1" dirty="0" smtClean="0">
                <a:latin typeface="Arial" panose="020B0604020202020204" pitchFamily="34" charset="0"/>
                <a:cs typeface="Arial" panose="020B0604020202020204" pitchFamily="34" charset="0"/>
              </a:rPr>
              <a:t>הוצאות 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נסיעה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מכוח צווי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הרחבה</a:t>
            </a:r>
          </a:p>
          <a:p>
            <a:pPr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תשלום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דמי 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חגים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 מכוח צווי </a:t>
            </a:r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הרחבה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e-IL" sz="3600" dirty="0">
                <a:ln w="11430"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אופן ביצוע הבדיקה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016" y="620688"/>
            <a:ext cx="8749480" cy="60486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endParaRPr lang="he-IL" dirty="0" smtClean="0">
              <a:cs typeface="David" pitchFamily="2" charset="-79"/>
            </a:endParaRP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בדיקת רישיון הקבלן 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חוזה עבודה / הודעה לעובד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תלושי שכר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פנקס נוכחות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פנקס חופשות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חוזה בין מזמין שירות לבין קבלן שירות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אישורי הפקדה למוסדות פנסיוניים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11200" dirty="0" smtClean="0">
                <a:latin typeface="Arial" panose="020B0604020202020204" pitchFamily="34" charset="0"/>
                <a:cs typeface="Arial" panose="020B0604020202020204" pitchFamily="34" charset="0"/>
              </a:rPr>
              <a:t>העברות מס"ב</a:t>
            </a:r>
          </a:p>
          <a:p>
            <a:pPr>
              <a:lnSpc>
                <a:spcPct val="170000"/>
              </a:lnSpc>
            </a:pPr>
            <a:endParaRPr lang="he-IL" dirty="0" smtClean="0">
              <a:cs typeface="David" pitchFamily="2" charset="-79"/>
            </a:endParaRPr>
          </a:p>
          <a:p>
            <a:pPr>
              <a:lnSpc>
                <a:spcPct val="170000"/>
              </a:lnSpc>
            </a:pPr>
            <a:endParaRPr lang="he-IL" dirty="0">
              <a:cs typeface="David" pitchFamily="2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048672" cy="57606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sz="3200" dirty="0" smtClean="0">
                <a:cs typeface="+mn-cs"/>
              </a:rPr>
              <a:t>כלים לדרך – כדי שתהיו מוגנים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69163" y="1110340"/>
            <a:ext cx="7848623" cy="5144812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800000"/>
              </a:buClr>
              <a:buFont typeface="Wingdings 2" charset="2"/>
              <a:buChar char=""/>
              <a:defRPr/>
            </a:pPr>
            <a:r>
              <a:rPr lang="he-IL" sz="2800" dirty="0" smtClean="0"/>
              <a:t>הקפדה על ביצוע הבקרות בהתאם לתוכנית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rgbClr val="800000"/>
              </a:buClr>
              <a:buFont typeface="Wingdings 2" charset="2"/>
              <a:buChar char=""/>
              <a:defRPr/>
            </a:pPr>
            <a:r>
              <a:rPr lang="he-IL" sz="2800" dirty="0" smtClean="0"/>
              <a:t>הקפדה על ביצוע ההדרכות בהתאם לתוכנית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rgbClr val="800000"/>
              </a:buClr>
              <a:buFont typeface="Wingdings 2" charset="2"/>
              <a:buChar char=""/>
              <a:defRPr/>
            </a:pPr>
            <a:r>
              <a:rPr lang="he-IL" sz="2800" dirty="0" smtClean="0"/>
              <a:t>ביצוע ביקורות שוטפות: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800000"/>
              </a:buClr>
              <a:buFont typeface="Wingdings 2" charset="2"/>
              <a:buChar char=""/>
              <a:defRPr/>
            </a:pPr>
            <a:r>
              <a:rPr lang="he-IL" sz="2000" dirty="0" smtClean="0"/>
              <a:t>שימוש בנתונים ממערכות המחשב – החזרות, מבצעים...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800000"/>
              </a:buClr>
              <a:buFont typeface="Wingdings 2" charset="2"/>
              <a:buChar char=""/>
              <a:defRPr/>
            </a:pPr>
            <a:r>
              <a:rPr lang="he-IL" sz="2000" dirty="0" smtClean="0"/>
              <a:t>ביקורות פיזית באתרים (מבצעים ואכיפתם, שילוט, מחירים </a:t>
            </a:r>
            <a:r>
              <a:rPr lang="he-IL" sz="2000" dirty="0" err="1" smtClean="0"/>
              <a:t>וכו</a:t>
            </a:r>
            <a:r>
              <a:rPr lang="he-IL" sz="2000" dirty="0" smtClean="0"/>
              <a:t>'...)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800000"/>
              </a:buClr>
              <a:buFont typeface="Wingdings 2" charset="2"/>
              <a:buChar char=""/>
              <a:defRPr/>
            </a:pPr>
            <a:r>
              <a:rPr lang="he-IL" sz="2000" dirty="0" smtClean="0"/>
              <a:t>הפעלת לקוח סמוי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he-IL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rgbClr val="800000"/>
              </a:buClr>
              <a:buFont typeface="Wingdings 2" charset="2"/>
              <a:buChar char=""/>
              <a:defRPr/>
            </a:pPr>
            <a:r>
              <a:rPr lang="he-IL" sz="2800" dirty="0" smtClean="0"/>
              <a:t>דיווחים פנימיים אודות הטמעה וביצוע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he-IL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rgbClr val="800000"/>
              </a:buClr>
              <a:buFont typeface="Wingdings 2" charset="2"/>
              <a:buChar char=""/>
              <a:defRPr/>
            </a:pPr>
            <a:r>
              <a:rPr lang="he-IL" sz="2800" dirty="0" smtClean="0"/>
              <a:t>תיעוד!!!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charset="2"/>
              <a:buNone/>
              <a:defRPr/>
            </a:pPr>
            <a:endParaRPr lang="he-IL" dirty="0"/>
          </a:p>
        </p:txBody>
      </p:sp>
      <p:pic>
        <p:nvPicPr>
          <p:cNvPr id="5" name="Picture 2" descr="Businessman PNG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8376"/>
            <a:ext cx="2375850" cy="37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9284"/>
            <a:ext cx="8964488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/>
              <a:t>ולפני סיום – כמה מילים על </a:t>
            </a:r>
            <a:r>
              <a:rPr lang="en-US" sz="3200" dirty="0" smtClean="0"/>
              <a:t>#METOO</a:t>
            </a:r>
            <a:endParaRPr lang="he-IL" sz="3200" dirty="0" smtClean="0"/>
          </a:p>
          <a:p>
            <a:endParaRPr lang="he-IL" dirty="0"/>
          </a:p>
          <a:p>
            <a:pPr marL="457200" indent="-4572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/>
              <a:t>האם מה שנעשה בארגון אכן אפקטיבי? </a:t>
            </a:r>
          </a:p>
          <a:p>
            <a:pPr marL="457200" indent="-4572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/>
              <a:t>האם אנחנו אכן מוגנים?</a:t>
            </a:r>
            <a:endParaRPr lang="he-IL" sz="2800" dirty="0"/>
          </a:p>
          <a:p>
            <a:pPr marL="457200" indent="-4572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/>
              <a:t>מה מחייבות אותנו התקנות?</a:t>
            </a:r>
          </a:p>
          <a:p>
            <a:pPr marL="457200" indent="-4572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/>
              <a:t>מה נעשה בפועל במרבית הארגונים?</a:t>
            </a:r>
          </a:p>
          <a:p>
            <a:pPr marL="457200" indent="-4572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/>
              <a:t>האם לתלות את התקנון בחדר האוכל זה מספיק?!</a:t>
            </a:r>
          </a:p>
          <a:p>
            <a:pPr marL="457200" indent="-457200"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/>
              <a:t>ואם יש אצלי עובדי/</a:t>
            </a:r>
            <a:r>
              <a:rPr lang="he-IL" sz="2800" dirty="0" err="1" smtClean="0"/>
              <a:t>ות</a:t>
            </a:r>
            <a:r>
              <a:rPr lang="he-IL" sz="2800" dirty="0" smtClean="0"/>
              <a:t> קבלן אני אחראי עליהן?</a:t>
            </a:r>
          </a:p>
          <a:p>
            <a:endParaRPr lang="he-IL" sz="2800" dirty="0"/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07"/>
          <a:stretch/>
        </p:blipFill>
        <p:spPr>
          <a:xfrm>
            <a:off x="2456545" y="4546875"/>
            <a:ext cx="4051398" cy="227868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9671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44824"/>
            <a:ext cx="648072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/>
              <a:t>והתשובה: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he-IL" sz="3200" dirty="0"/>
              <a:t>מעל </a:t>
            </a:r>
            <a:r>
              <a:rPr lang="he-IL" sz="3200" dirty="0" smtClean="0"/>
              <a:t>20,000,000 ₪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he-IL" sz="3200" dirty="0"/>
              <a:t>ליתר דיוק: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he-IL" sz="3200" b="1" dirty="0" smtClean="0"/>
              <a:t>23,962,922 ₪ !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87055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Question mar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0" y="1227853"/>
            <a:ext cx="8862603" cy="431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8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70992" y="188640"/>
            <a:ext cx="9073008" cy="5472608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charset="2"/>
              <a:buChar char=""/>
              <a:defRPr/>
            </a:pPr>
            <a:endParaRPr lang="he-IL" altLang="he-IL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e-IL" altLang="he-IL" sz="3500" b="1" dirty="0" smtClean="0"/>
              <a:t>תודה על ההקשבה!</a:t>
            </a:r>
            <a:r>
              <a:rPr lang="en-US" altLang="he-IL" sz="3500" b="1" dirty="0" smtClean="0"/>
              <a:t/>
            </a:r>
            <a:br>
              <a:rPr lang="en-US" altLang="he-IL" sz="3500" b="1" dirty="0" smtClean="0"/>
            </a:br>
            <a:endParaRPr lang="he-IL" altLang="he-IL" sz="35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e-IL" altLang="he-IL" sz="3500" b="1" dirty="0" smtClean="0"/>
              <a:t>לשאלות ובירורים נשמח לעמוד לרשותכם:</a:t>
            </a:r>
          </a:p>
          <a:p>
            <a:pPr marL="274320" indent="-274320" algn="ctr" defTabSz="219075">
              <a:buClr>
                <a:schemeClr val="accent3"/>
              </a:buClr>
              <a:buNone/>
              <a:tabLst>
                <a:tab pos="2689225" algn="l"/>
              </a:tabLst>
              <a:defRPr/>
            </a:pPr>
            <a:r>
              <a:rPr lang="en-US" altLang="he-IL" sz="3500" b="1" dirty="0" smtClean="0">
                <a:solidFill>
                  <a:srgbClr val="800000"/>
                </a:solidFill>
              </a:rPr>
              <a:t>michaelg@audit-fa.co.il</a:t>
            </a:r>
            <a:br>
              <a:rPr lang="en-US" altLang="he-IL" sz="3500" b="1" dirty="0" smtClean="0">
                <a:solidFill>
                  <a:srgbClr val="800000"/>
                </a:solidFill>
              </a:rPr>
            </a:br>
            <a:r>
              <a:rPr lang="en-US" altLang="he-IL" sz="5400" b="1" dirty="0" smtClean="0">
                <a:solidFill>
                  <a:srgbClr val="800000"/>
                </a:solidFill>
              </a:rPr>
              <a:t/>
            </a:r>
            <a:br>
              <a:rPr lang="en-US" altLang="he-IL" sz="5400" b="1" dirty="0" smtClean="0">
                <a:solidFill>
                  <a:srgbClr val="800000"/>
                </a:solidFill>
              </a:rPr>
            </a:br>
            <a:r>
              <a:rPr lang="he-IL" altLang="he-IL" sz="3500" b="1" dirty="0" smtClean="0"/>
              <a:t>באתר שלנו:</a:t>
            </a:r>
            <a:r>
              <a:rPr lang="en-US" altLang="he-IL" sz="3500" b="1" dirty="0" smtClean="0">
                <a:solidFill>
                  <a:srgbClr val="800000"/>
                </a:solidFill>
              </a:rPr>
              <a:t/>
            </a:r>
            <a:br>
              <a:rPr lang="en-US" altLang="he-IL" sz="3500" b="1" dirty="0" smtClean="0">
                <a:solidFill>
                  <a:srgbClr val="800000"/>
                </a:solidFill>
              </a:rPr>
            </a:br>
            <a:r>
              <a:rPr lang="he-IL" altLang="he-IL" sz="3500" b="1" dirty="0" smtClean="0">
                <a:solidFill>
                  <a:srgbClr val="800000"/>
                </a:solidFill>
              </a:rPr>
              <a:t> </a:t>
            </a:r>
            <a:r>
              <a:rPr lang="en-US" altLang="he-IL" sz="3500" b="1" dirty="0" smtClean="0">
                <a:solidFill>
                  <a:srgbClr val="800000"/>
                </a:solidFill>
              </a:rPr>
              <a:t>audit-fa.co.il</a:t>
            </a:r>
            <a:br>
              <a:rPr lang="en-US" altLang="he-IL" sz="3500" b="1" dirty="0" smtClean="0">
                <a:solidFill>
                  <a:srgbClr val="800000"/>
                </a:solidFill>
              </a:rPr>
            </a:br>
            <a:r>
              <a:rPr lang="en-US" altLang="he-IL" sz="3500" b="1" dirty="0" smtClean="0">
                <a:solidFill>
                  <a:srgbClr val="800000"/>
                </a:solidFill>
              </a:rPr>
              <a:t/>
            </a:r>
            <a:br>
              <a:rPr lang="en-US" altLang="he-IL" sz="3500" b="1" dirty="0" smtClean="0">
                <a:solidFill>
                  <a:srgbClr val="800000"/>
                </a:solidFill>
              </a:rPr>
            </a:br>
            <a:r>
              <a:rPr lang="he-IL" altLang="he-IL" sz="3500" b="1" dirty="0"/>
              <a:t>ברשתות </a:t>
            </a:r>
            <a:r>
              <a:rPr lang="he-IL" altLang="he-IL" sz="3500" b="1" dirty="0" smtClean="0"/>
              <a:t>החברתיות:</a:t>
            </a:r>
            <a:r>
              <a:rPr lang="en-US" altLang="he-IL" sz="3500" b="1" dirty="0" smtClean="0"/>
              <a:t/>
            </a:r>
            <a:br>
              <a:rPr lang="en-US" altLang="he-IL" sz="3500" b="1" dirty="0" smtClean="0"/>
            </a:br>
            <a:r>
              <a:rPr lang="he-IL" altLang="he-IL" sz="3500" b="1" dirty="0" err="1" smtClean="0">
                <a:solidFill>
                  <a:srgbClr val="800000"/>
                </a:solidFill>
              </a:rPr>
              <a:t>אודיט</a:t>
            </a:r>
            <a:r>
              <a:rPr lang="he-IL" altLang="he-IL" sz="3500" b="1" dirty="0" smtClean="0">
                <a:solidFill>
                  <a:srgbClr val="800000"/>
                </a:solidFill>
              </a:rPr>
              <a:t> </a:t>
            </a:r>
            <a:r>
              <a:rPr lang="he-IL" altLang="he-IL" sz="3500" b="1" dirty="0">
                <a:solidFill>
                  <a:srgbClr val="800000"/>
                </a:solidFill>
              </a:rPr>
              <a:t>בקרה וביקורת</a:t>
            </a:r>
            <a:r>
              <a:rPr lang="en-US" altLang="he-IL" sz="3500" b="1" dirty="0">
                <a:solidFill>
                  <a:srgbClr val="800000"/>
                </a:solidFill>
              </a:rPr>
              <a:t/>
            </a:r>
            <a:br>
              <a:rPr lang="en-US" altLang="he-IL" sz="3500" b="1" dirty="0">
                <a:solidFill>
                  <a:srgbClr val="800000"/>
                </a:solidFill>
              </a:rPr>
            </a:br>
            <a:r>
              <a:rPr lang="en-US" altLang="he-IL" sz="2800" b="1" dirty="0" smtClean="0">
                <a:solidFill>
                  <a:srgbClr val="800000"/>
                </a:solidFill>
              </a:rPr>
              <a:t/>
            </a:r>
            <a:br>
              <a:rPr lang="en-US" altLang="he-IL" sz="2800" b="1" dirty="0" smtClean="0">
                <a:solidFill>
                  <a:srgbClr val="800000"/>
                </a:solidFill>
              </a:rPr>
            </a:br>
            <a:endParaRPr lang="he-IL" altLang="he-IL" sz="5400" b="1" i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he-IL" altLang="he-IL" sz="5400" b="1" i="1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3"/>
            <a:ext cx="1893447" cy="59832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25142"/>
            <a:ext cx="212143" cy="21214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87" y="4725143"/>
            <a:ext cx="212143" cy="21214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225" y="4725144"/>
            <a:ext cx="212143" cy="2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-26044"/>
            <a:ext cx="849694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התפלגות סכומי קנסות לפי תחומי פעילות  – 2018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200" dirty="0"/>
              <a:t>(נכון </a:t>
            </a:r>
            <a:r>
              <a:rPr lang="he-IL" sz="3200" dirty="0" smtClean="0"/>
              <a:t>לאוגוסט</a:t>
            </a:r>
            <a:r>
              <a:rPr lang="en-US" sz="3200" dirty="0" smtClean="0"/>
              <a:t>(</a:t>
            </a:r>
            <a:endParaRPr lang="he-IL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  <p:graphicFrame>
        <p:nvGraphicFramePr>
          <p:cNvPr id="9" name="תרשים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813249"/>
              </p:ext>
            </p:extLst>
          </p:nvPr>
        </p:nvGraphicFramePr>
        <p:xfrm>
          <a:off x="60881" y="558731"/>
          <a:ext cx="8878221" cy="5700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06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260351"/>
            <a:ext cx="8928991" cy="6597649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ctr" defTabSz="539750">
              <a:lnSpc>
                <a:spcPct val="80000"/>
              </a:lnSpc>
              <a:buNone/>
            </a:pPr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אכיפה </a:t>
            </a:r>
            <a:r>
              <a:rPr lang="he-IL" altLang="he-I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מינהלית</a:t>
            </a:r>
            <a: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alt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הגדרה: </a:t>
            </a:r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/>
              <a:t>אכיפה </a:t>
            </a:r>
            <a:r>
              <a:rPr lang="he-IL" altLang="he-IL" sz="2200" dirty="0" err="1" smtClean="0"/>
              <a:t>מינהלית</a:t>
            </a:r>
            <a:r>
              <a:rPr lang="he-IL" altLang="he-IL" sz="2200" dirty="0" smtClean="0"/>
              <a:t> הינה מנגנון המאפשר לרגולטורים השונים להטיל סנקציות בהליך מנהלי תוך בחינת ראיות </a:t>
            </a:r>
            <a:r>
              <a:rPr lang="he-IL" altLang="he-IL" sz="2200" dirty="0" err="1" smtClean="0"/>
              <a:t>מינהליות</a:t>
            </a:r>
            <a:r>
              <a:rPr lang="he-IL" altLang="he-IL" sz="2200" dirty="0" smtClean="0"/>
              <a:t>. </a:t>
            </a:r>
          </a:p>
          <a:p>
            <a:pPr marL="539750" indent="-450850" defTabSz="539750">
              <a:lnSpc>
                <a:spcPct val="80000"/>
              </a:lnSpc>
            </a:pPr>
            <a:endParaRPr lang="he-IL" altLang="he-IL" sz="2200" u="sng" dirty="0" smtClean="0"/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הצורך: </a:t>
            </a:r>
            <a:endParaRPr lang="en-US" altLang="he-I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/>
              <a:t>מנגנוני האכיפה אינם יעילים. </a:t>
            </a:r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/>
              <a:t>דה פקטו, הפרות רבות של הוראות חוק לא טופלו ולא זכו למענה אכיפתי מספק.</a:t>
            </a:r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endParaRPr lang="he-IL" altLang="he-IL" sz="2200" dirty="0" smtClean="0"/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המטרה:</a:t>
            </a:r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/>
              <a:t>הגברת סמכויות הפיקוח והאכיפה של הרגולטורים;</a:t>
            </a:r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/>
              <a:t>התאמת עוצמת הענישה לעוצמת ההפרה;</a:t>
            </a:r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/>
              <a:t>קיצור משך הזמן שבין ההפרה לבין הטלת העונש.</a:t>
            </a:r>
          </a:p>
          <a:p>
            <a:pPr marL="539750" indent="-450850" defTabSz="539750">
              <a:lnSpc>
                <a:spcPct val="80000"/>
              </a:lnSpc>
            </a:pPr>
            <a:endParaRPr lang="he-IL" altLang="he-IL" sz="2200" dirty="0" smtClean="0"/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תחולה: </a:t>
            </a:r>
            <a:endParaRPr lang="he-IL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450850" defTabSz="539750">
              <a:lnSpc>
                <a:spcPct val="8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altLang="he-IL" sz="2200" dirty="0" smtClean="0"/>
              <a:t>הפרה </a:t>
            </a:r>
            <a:r>
              <a:rPr lang="he-IL" altLang="he-IL" sz="2200" dirty="0" err="1" smtClean="0"/>
              <a:t>מינהלית</a:t>
            </a:r>
            <a:r>
              <a:rPr lang="he-IL" altLang="he-IL" sz="2200" dirty="0" smtClean="0"/>
              <a:t> בדיני עבודה חלה על העוסק.</a:t>
            </a:r>
          </a:p>
          <a:p>
            <a:pPr marL="539750" indent="-450850" defTabSz="539750">
              <a:lnSpc>
                <a:spcPct val="80000"/>
              </a:lnSpc>
              <a:buFont typeface="Wingdings" pitchFamily="2" charset="2"/>
              <a:buChar char="§"/>
            </a:pPr>
            <a:endParaRPr lang="he-IL" altLang="he-IL" sz="22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4259" y="0"/>
            <a:ext cx="9095032" cy="76470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altLang="he-IL" sz="3200" dirty="0" smtClean="0">
                <a:cs typeface="+mn-cs"/>
              </a:rPr>
              <a:t>למי יש סמכויות אכיפה מנהליות?</a:t>
            </a:r>
            <a:endParaRPr lang="he-IL" altLang="he-IL" sz="3200" dirty="0">
              <a:cs typeface="+mn-cs"/>
            </a:endParaRPr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5112568"/>
          </a:xfrm>
        </p:spPr>
        <p:txBody>
          <a:bodyPr>
            <a:normAutofit/>
          </a:bodyPr>
          <a:lstStyle/>
          <a:p>
            <a:pPr eaLnBrk="1" hangingPunct="1">
              <a:buClr>
                <a:srgbClr val="800000"/>
              </a:buClr>
              <a:buFont typeface="Wingdings 2" pitchFamily="18" charset="2"/>
              <a:buChar char=""/>
            </a:pPr>
            <a:r>
              <a:rPr lang="he-IL" altLang="he-IL" sz="2800" dirty="0" smtClean="0"/>
              <a:t>הרשות להגבלים עסקיים</a:t>
            </a:r>
          </a:p>
          <a:p>
            <a:pPr eaLnBrk="1" hangingPunct="1">
              <a:buClr>
                <a:srgbClr val="800000"/>
              </a:buClr>
              <a:buFont typeface="Wingdings 2" pitchFamily="18" charset="2"/>
              <a:buChar char=""/>
            </a:pPr>
            <a:r>
              <a:rPr lang="he-IL" altLang="he-IL" sz="2800" dirty="0" smtClean="0"/>
              <a:t>הרשות לניירות ערך</a:t>
            </a:r>
          </a:p>
          <a:p>
            <a:pPr eaLnBrk="1" hangingPunct="1">
              <a:buClr>
                <a:srgbClr val="800000"/>
              </a:buClr>
              <a:buFont typeface="Wingdings 2" pitchFamily="18" charset="2"/>
              <a:buChar char=""/>
            </a:pPr>
            <a:r>
              <a:rPr lang="he-IL" altLang="he-IL" sz="2800" dirty="0" smtClean="0"/>
              <a:t>רשות שוק ההון במשרד האוצר</a:t>
            </a:r>
          </a:p>
          <a:p>
            <a:pPr eaLnBrk="1" hangingPunct="1">
              <a:buClr>
                <a:srgbClr val="800000"/>
              </a:buClr>
              <a:buFont typeface="Wingdings 2" pitchFamily="18" charset="2"/>
              <a:buChar char=""/>
            </a:pPr>
            <a:r>
              <a:rPr lang="he-IL" altLang="he-IL" sz="2800" dirty="0" smtClean="0"/>
              <a:t>משרד הכלכלה – מחלקת פיקוח על דיני עבודה</a:t>
            </a:r>
          </a:p>
          <a:p>
            <a:pPr eaLnBrk="1" hangingPunct="1">
              <a:buClr>
                <a:srgbClr val="800000"/>
              </a:buClr>
              <a:buFont typeface="Wingdings 2" pitchFamily="18" charset="2"/>
              <a:buChar char=""/>
            </a:pPr>
            <a:r>
              <a:rPr lang="he-IL" altLang="he-IL" sz="2800" dirty="0" smtClean="0"/>
              <a:t>מכון התקנים</a:t>
            </a:r>
          </a:p>
          <a:p>
            <a:pPr eaLnBrk="1" hangingPunct="1">
              <a:buClr>
                <a:srgbClr val="800000"/>
              </a:buClr>
              <a:buFont typeface="Wingdings 2" pitchFamily="18" charset="2"/>
              <a:buChar char=""/>
            </a:pPr>
            <a:r>
              <a:rPr lang="he-IL" altLang="he-IL" sz="2800" dirty="0" smtClean="0"/>
              <a:t>המפקח על הדואר</a:t>
            </a:r>
          </a:p>
          <a:p>
            <a:pPr eaLnBrk="1" hangingPunct="1">
              <a:buClr>
                <a:srgbClr val="800000"/>
              </a:buClr>
              <a:buFont typeface="Wingdings 2" pitchFamily="18" charset="2"/>
              <a:buChar char=""/>
            </a:pPr>
            <a:r>
              <a:rPr lang="he-IL" altLang="he-IL" sz="2800" dirty="0" smtClean="0"/>
              <a:t>הרשות להגנת הצרכן וסחר הוגן</a:t>
            </a:r>
          </a:p>
        </p:txBody>
      </p:sp>
      <p:pic>
        <p:nvPicPr>
          <p:cNvPr id="2050" name="Picture 2" descr="Whip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0" y="3717032"/>
            <a:ext cx="318892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162"/>
          </a:xfrm>
        </p:spPr>
        <p:txBody>
          <a:bodyPr>
            <a:noAutofit/>
          </a:bodyPr>
          <a:lstStyle/>
          <a:p>
            <a:r>
              <a:rPr lang="he-IL" sz="3200" dirty="0">
                <a:ln w="11430"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מה</a:t>
            </a:r>
            <a:r>
              <a:rPr lang="he-I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3200" dirty="0">
                <a:ln w="11430"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כוללים אמצעי האכיפה המנהלית</a:t>
            </a:r>
            <a:r>
              <a:rPr lang="he-IL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15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sz="3000" kern="0" dirty="0">
                <a:latin typeface="Arial" panose="020B0604020202020204" pitchFamily="34" charset="0"/>
                <a:cs typeface="Arial" panose="020B0604020202020204" pitchFamily="34" charset="0"/>
              </a:rPr>
              <a:t>קנסות: 5,000-35,000 ₪ בהתאם לחומרת </a:t>
            </a:r>
            <a:r>
              <a:rPr lang="he-IL" sz="3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ההפרה</a:t>
            </a:r>
            <a:endParaRPr lang="he-IL" sz="3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sz="3000" kern="0" dirty="0">
                <a:latin typeface="Arial" panose="020B0604020202020204" pitchFamily="34" charset="0"/>
                <a:cs typeface="Arial" panose="020B0604020202020204" pitchFamily="34" charset="0"/>
              </a:rPr>
              <a:t>קנסות מוגדלים במקרה של הפרה חוזרת או </a:t>
            </a:r>
            <a:r>
              <a:rPr lang="he-IL" sz="3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נמשכת</a:t>
            </a:r>
            <a:endParaRPr lang="he-IL" sz="3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sz="3000" kern="0" dirty="0">
                <a:latin typeface="Arial" panose="020B0604020202020204" pitchFamily="34" charset="0"/>
                <a:cs typeface="Arial" panose="020B0604020202020204" pitchFamily="34" charset="0"/>
              </a:rPr>
              <a:t>שמירת אחריות </a:t>
            </a:r>
            <a:r>
              <a:rPr lang="he-IL" sz="3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פלילית</a:t>
            </a:r>
            <a:endParaRPr lang="he-IL" sz="3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sz="3000" kern="0" dirty="0">
                <a:latin typeface="Arial" panose="020B0604020202020204" pitchFamily="34" charset="0"/>
                <a:cs typeface="Arial" panose="020B0604020202020204" pitchFamily="34" charset="0"/>
              </a:rPr>
              <a:t>חזקת אחריות ניהולית של מנכ"ל החברה (לאחר התראה</a:t>
            </a:r>
            <a:r>
              <a:rPr lang="he-IL" sz="3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e-IL" sz="3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sz="3000" kern="0" dirty="0">
                <a:latin typeface="Arial" panose="020B0604020202020204" pitchFamily="34" charset="0"/>
                <a:cs typeface="Arial" panose="020B0604020202020204" pitchFamily="34" charset="0"/>
              </a:rPr>
              <a:t>התראה מנהלית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sz="3000" kern="0" dirty="0">
                <a:latin typeface="Arial" panose="020B0604020202020204" pitchFamily="34" charset="0"/>
                <a:cs typeface="Arial" panose="020B0604020202020204" pitchFamily="34" charset="0"/>
              </a:rPr>
              <a:t>הטלת אחריות על "מזמין שירות" (מנהלית, אזרחית ופלילית)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sz="3000" kern="0" dirty="0">
                <a:latin typeface="Arial" panose="020B0604020202020204" pitchFamily="34" charset="0"/>
                <a:cs typeface="Arial" panose="020B0604020202020204" pitchFamily="34" charset="0"/>
              </a:rPr>
              <a:t>הרחבת סמכויות הפיקוח</a:t>
            </a:r>
          </a:p>
          <a:p>
            <a:pPr>
              <a:lnSpc>
                <a:spcPct val="170000"/>
              </a:lnSpc>
              <a:buClr>
                <a:srgbClr val="800000"/>
              </a:buClr>
              <a:buFont typeface="Courier New" panose="02070309020205020404" pitchFamily="49" charset="0"/>
              <a:buChar char="o"/>
              <a:defRPr/>
            </a:pPr>
            <a:r>
              <a:rPr lang="he-IL" sz="3000" kern="0" dirty="0">
                <a:latin typeface="Arial" panose="020B0604020202020204" pitchFamily="34" charset="0"/>
                <a:cs typeface="Arial" panose="020B0604020202020204" pitchFamily="34" charset="0"/>
              </a:rPr>
              <a:t>איסור על ביטוח ושיפוי</a:t>
            </a:r>
          </a:p>
          <a:p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76064"/>
          </a:xfrm>
        </p:spPr>
        <p:txBody>
          <a:bodyPr>
            <a:noAutofit/>
          </a:bodyPr>
          <a:lstStyle/>
          <a:p>
            <a:r>
              <a:rPr lang="he-IL" sz="3200" dirty="0">
                <a:ln w="11430"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סנקציות </a:t>
            </a:r>
            <a:r>
              <a:rPr lang="he-IL" sz="3200" dirty="0" smtClean="0">
                <a:ln w="11430"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שיינקטו </a:t>
            </a:r>
            <a:r>
              <a:rPr lang="he-IL" sz="3200" dirty="0">
                <a:ln w="11430"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כלפי מפרי דיני העבודה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59832" y="1052736"/>
            <a:ext cx="6084168" cy="31683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הטלת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עיצום כספי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(על מעסיק / מזמין השירות) </a:t>
            </a:r>
          </a:p>
          <a:p>
            <a:pPr>
              <a:lnSpc>
                <a:spcPct val="16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התראה </a:t>
            </a:r>
            <a:r>
              <a:rPr lang="he-IL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מינהלית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למעסיק</a:t>
            </a:r>
          </a:p>
          <a:p>
            <a:pPr>
              <a:lnSpc>
                <a:spcPct val="16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אחריות אזרחית של מזמין השירות / מעסיק</a:t>
            </a:r>
          </a:p>
          <a:p>
            <a:pPr>
              <a:lnSpc>
                <a:spcPct val="160000"/>
              </a:lnSpc>
              <a:buClr>
                <a:srgbClr val="800000"/>
              </a:buClr>
              <a:buFont typeface="Courier New" panose="02070309020205020404" pitchFamily="49" charset="0"/>
              <a:buChar char="o"/>
            </a:pP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אחריות פלילית של מעסיק / מזמין השירות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" y="3643344"/>
            <a:ext cx="3666474" cy="2471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495" y="1990611"/>
            <a:ext cx="30963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"לא ידעתי, לא ראיתי, לא שמעתי"</a:t>
            </a:r>
            <a:endParaRPr lang="he-IL" dirty="0">
              <a:ln w="1143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הסבר ענן 3"/>
          <p:cNvSpPr/>
          <p:nvPr/>
        </p:nvSpPr>
        <p:spPr>
          <a:xfrm>
            <a:off x="467546" y="1602887"/>
            <a:ext cx="2808310" cy="1366472"/>
          </a:xfrm>
          <a:prstGeom prst="cloudCallout">
            <a:avLst>
              <a:gd name="adj1" fmla="val -19886"/>
              <a:gd name="adj2" fmla="val 98455"/>
            </a:avLst>
          </a:prstGeom>
          <a:noFill/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47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288" y="1"/>
            <a:ext cx="756084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800" dirty="0" smtClean="0"/>
              <a:t>דוגמאות לעיצומים כספיים </a:t>
            </a:r>
            <a:endParaRPr lang="he-IL" sz="38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42"/>
          <a:stretch/>
        </p:blipFill>
        <p:spPr bwMode="auto">
          <a:xfrm rot="413600">
            <a:off x="1253332" y="2426173"/>
            <a:ext cx="6248560" cy="26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203">
            <a:off x="639756" y="2271958"/>
            <a:ext cx="7979905" cy="297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050">
            <a:off x="425905" y="1312958"/>
            <a:ext cx="8469918" cy="441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343">
            <a:off x="141002" y="2178428"/>
            <a:ext cx="8631373" cy="321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8" y="769442"/>
            <a:ext cx="8208912" cy="507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" y="6259672"/>
            <a:ext cx="1893447" cy="5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7507</TotalTime>
  <Words>919</Words>
  <Application>Microsoft Office PowerPoint</Application>
  <PresentationFormat>‫הצגה על המסך (4:3)</PresentationFormat>
  <Paragraphs>244</Paragraphs>
  <Slides>31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40" baseType="lpstr">
      <vt:lpstr>Arial</vt:lpstr>
      <vt:lpstr>Calibri</vt:lpstr>
      <vt:lpstr>Courier New</vt:lpstr>
      <vt:lpstr>David</vt:lpstr>
      <vt:lpstr>Tahoma</vt:lpstr>
      <vt:lpstr>Times New Roman</vt:lpstr>
      <vt:lpstr>Wingdings</vt:lpstr>
      <vt:lpstr>Wingdings 2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למי יש סמכויות אכיפה מנהליות?</vt:lpstr>
      <vt:lpstr>מה כוללים אמצעי האכיפה המנהלית </vt:lpstr>
      <vt:lpstr>סנקציות שיינקטו כלפי מפרי דיני העבודה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דוגמא – חלק מסקר ציות </vt:lpstr>
      <vt:lpstr>מצגת של PowerPoint</vt:lpstr>
      <vt:lpstr>מצגת של PowerPoint</vt:lpstr>
      <vt:lpstr>מצגת של PowerPoint</vt:lpstr>
      <vt:lpstr>מצגת של PowerPoint</vt:lpstr>
      <vt:lpstr>דוגמא לתוכנית הדרכות</vt:lpstr>
      <vt:lpstr>מצגת של PowerPoint</vt:lpstr>
      <vt:lpstr>מצגת של PowerPoint</vt:lpstr>
      <vt:lpstr>דו"ח בדיקה - חוק להגברת האכיפה בדיני עבודה</vt:lpstr>
      <vt:lpstr>דוגמאות לסעיפים הנבדקים  בחוק הגברת האכיפה</vt:lpstr>
      <vt:lpstr>אופן ביצוע הבדיקה</vt:lpstr>
      <vt:lpstr>כלים לדרך – כדי שתהיו מוגנים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קרן מיכאלי</dc:creator>
  <cp:lastModifiedBy>מחבר1</cp:lastModifiedBy>
  <cp:revision>92</cp:revision>
  <dcterms:created xsi:type="dcterms:W3CDTF">2018-08-06T11:33:16Z</dcterms:created>
  <dcterms:modified xsi:type="dcterms:W3CDTF">2019-01-24T06:47:18Z</dcterms:modified>
</cp:coreProperties>
</file>