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2" r:id="rId3"/>
    <p:sldId id="271" r:id="rId4"/>
    <p:sldId id="272" r:id="rId5"/>
    <p:sldId id="288" r:id="rId6"/>
    <p:sldId id="273" r:id="rId7"/>
    <p:sldId id="265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4" r:id="rId16"/>
    <p:sldId id="281" r:id="rId17"/>
    <p:sldId id="282" r:id="rId18"/>
    <p:sldId id="285" r:id="rId19"/>
    <p:sldId id="286" r:id="rId20"/>
    <p:sldId id="287" r:id="rId21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3529" autoAdjust="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41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B65A927A-EF5F-4915-8779-9635EE5F8FD1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ט'/סיון/תשע"ט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84A4F617-7A30-41D4-AB86-5D833C98E18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B9E7BD7-5F44-4FE0-AF7D-1F193387AF69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B9A179D-2D27-49E2-B022-8EDDA2EFE6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sz="1200" i="1" dirty="0"/>
              <a:t>כדי לשנות את התמונה בשקופית זו, בחר את התמונה ומחק אותה. לאחר מכן, לחץ על סמל 'תמונות' במציין המיקום כדי להוסיף תמונה משלך.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1B9A179D-2D27-49E2-B022-8EDDA2EFE68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6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239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903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61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466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088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273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790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20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78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417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45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28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67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812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008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67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61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צורה חופשית 11"/>
          <p:cNvSpPr>
            <a:spLocks noChangeArrowheads="1"/>
          </p:cNvSpPr>
          <p:nvPr/>
        </p:nvSpPr>
        <p:spPr bwMode="white">
          <a:xfrm flipH="1">
            <a:off x="0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H="1">
            <a:off x="237444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H="1">
            <a:off x="2713115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4495800" y="1873584"/>
            <a:ext cx="6400800" cy="2560320"/>
          </a:xfrm>
        </p:spPr>
        <p:txBody>
          <a:bodyPr rtlCol="1" anchor="b">
            <a:normAutofit/>
          </a:bodyPr>
          <a:lstStyle>
            <a:lvl1pPr algn="r" rtl="1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4495800" y="4572000"/>
            <a:ext cx="6400800" cy="1600200"/>
          </a:xfrm>
        </p:spPr>
        <p:txBody>
          <a:bodyPr rtlCol="1"/>
          <a:lstStyle>
            <a:lvl1pPr marL="0" indent="0" algn="r" rtl="1">
              <a:spcBef>
                <a:spcPts val="1200"/>
              </a:spcBef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1295400" y="1828801"/>
            <a:ext cx="6172200" cy="4343400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879080" y="1828800"/>
            <a:ext cx="3017520" cy="434340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4683B80F-71E3-4D9B-B970-36FB8149823F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שתי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 bwMode="invGray">
          <a:xfrm flipH="1"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/>
          <p:cNvSpPr/>
          <p:nvPr/>
        </p:nvSpPr>
        <p:spPr bwMode="invGray">
          <a:xfrm flipH="1">
            <a:off x="1295401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63246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 flipH="1">
            <a:off x="1295401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6321552" y="1828801"/>
            <a:ext cx="4572000" cy="3428999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invGray">
          <a:xfrm flipH="1">
            <a:off x="6400475" y="5333098"/>
            <a:ext cx="4420252" cy="839102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8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3"/>
          </p:nvPr>
        </p:nvSpPr>
        <p:spPr>
          <a:xfrm flipH="1">
            <a:off x="1295400" y="1828801"/>
            <a:ext cx="4572000" cy="3428999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13" name="מציין מיקום טקסט 3"/>
          <p:cNvSpPr>
            <a:spLocks noGrp="1"/>
          </p:cNvSpPr>
          <p:nvPr>
            <p:ph type="body" sz="half" idx="14"/>
          </p:nvPr>
        </p:nvSpPr>
        <p:spPr bwMode="invGray">
          <a:xfrm flipH="1">
            <a:off x="1358794" y="5333098"/>
            <a:ext cx="4420252" cy="839102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5D405D4-433B-4018-8CA4-07AD053FF401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295400" y="1828800"/>
            <a:ext cx="9601200" cy="43434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10BF4E83-7E22-4BE6-BF0C-5BE4860C7094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 rot="16200000" flipH="1">
            <a:off x="-2228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16200000" flipH="1">
            <a:off x="-997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 rot="16200000" flipH="1">
            <a:off x="-917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287410" y="685800"/>
            <a:ext cx="1033272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2919846" y="685800"/>
            <a:ext cx="7976754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16D963-CE37-44B7-B9A9-AB341A380538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400" y="1828800"/>
            <a:ext cx="960120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2D21B82-5392-4A20-8B1A-82CC71692DCF}" type="datetime1">
              <a:rPr lang="he-IL" smtClean="0"/>
              <a:pPr/>
              <a:t>ט'/סיון/תשע"ט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5"/>
          <p:cNvSpPr>
            <a:spLocks noChangeArrowheads="1"/>
          </p:cNvSpPr>
          <p:nvPr/>
        </p:nvSpPr>
        <p:spPr bwMode="white">
          <a:xfrm flipH="1">
            <a:off x="1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צורה חופשית 6"/>
          <p:cNvSpPr>
            <a:spLocks/>
          </p:cNvSpPr>
          <p:nvPr/>
        </p:nvSpPr>
        <p:spPr bwMode="auto">
          <a:xfrm flipH="1">
            <a:off x="426296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צורה חופשית 7"/>
          <p:cNvSpPr>
            <a:spLocks/>
          </p:cNvSpPr>
          <p:nvPr/>
        </p:nvSpPr>
        <p:spPr bwMode="auto">
          <a:xfrm flipH="1">
            <a:off x="4601632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775959" y="1873584"/>
            <a:ext cx="5120640" cy="2560320"/>
          </a:xfrm>
        </p:spPr>
        <p:txBody>
          <a:bodyPr rtlCol="1" anchor="b">
            <a:normAutofit/>
          </a:bodyPr>
          <a:lstStyle>
            <a:lvl1pPr algn="r" rtl="1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5" name="מציין מיקום של תמונה 14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 flipH="1">
            <a:off x="5775959" y="4572000"/>
            <a:ext cx="5120640" cy="1600200"/>
          </a:xfrm>
        </p:spPr>
        <p:txBody>
          <a:bodyPr rtlCol="1"/>
          <a:lstStyle>
            <a:lvl1pPr marL="0" indent="0" algn="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 dirty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5"/>
          <p:cNvSpPr>
            <a:spLocks noChangeArrowheads="1"/>
          </p:cNvSpPr>
          <p:nvPr/>
        </p:nvSpPr>
        <p:spPr bwMode="white">
          <a:xfrm flipH="1">
            <a:off x="0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6"/>
          <p:cNvSpPr>
            <a:spLocks/>
          </p:cNvSpPr>
          <p:nvPr/>
        </p:nvSpPr>
        <p:spPr bwMode="auto">
          <a:xfrm flipH="1">
            <a:off x="128269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7"/>
          <p:cNvSpPr>
            <a:spLocks/>
          </p:cNvSpPr>
          <p:nvPr/>
        </p:nvSpPr>
        <p:spPr bwMode="auto">
          <a:xfrm flipH="1">
            <a:off x="1557868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צורה חופשית 7"/>
          <p:cNvSpPr>
            <a:spLocks/>
          </p:cNvSpPr>
          <p:nvPr/>
        </p:nvSpPr>
        <p:spPr bwMode="auto">
          <a:xfrm flipH="1">
            <a:off x="1557868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849882" y="2914650"/>
            <a:ext cx="8046720" cy="1557338"/>
          </a:xfrm>
        </p:spPr>
        <p:txBody>
          <a:bodyPr rtlCol="1" anchor="b">
            <a:normAutofit/>
          </a:bodyPr>
          <a:lstStyle>
            <a:lvl1pPr algn="r" rtl="1"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849884" y="4589463"/>
            <a:ext cx="8046718" cy="1011237"/>
          </a:xfrm>
        </p:spPr>
        <p:txBody>
          <a:bodyPr rtlCol="1"/>
          <a:lstStyle>
            <a:lvl1pPr marL="0" indent="0" algn="r" rtl="1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325200" y="1828800"/>
            <a:ext cx="457200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295400" y="1828799"/>
            <a:ext cx="4572000" cy="434340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14EA6532-62D4-40B1-9FB7-464D11FB9DF3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324600" y="1828800"/>
            <a:ext cx="4572000" cy="850392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6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324600" y="2705100"/>
            <a:ext cx="4572000" cy="34671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295400" y="1828800"/>
            <a:ext cx="4572000" cy="847725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6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295400" y="2705100"/>
            <a:ext cx="4572000" cy="34671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02EAD91-5951-43FF-A4A9-D5622FAFF4D2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B90A1756-4984-4E08-99D2-1E413FD98E35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2AA54490-595D-48A4-9401-EEE917706E78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337311" y="1828800"/>
            <a:ext cx="6126480" cy="4343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879080" y="1828800"/>
            <a:ext cx="3017520" cy="434340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FAEA8D80-A868-46E7-BC7D-3C2189C171CF}" type="datetime1">
              <a:rPr lang="he-IL" smtClean="0"/>
              <a:pPr/>
              <a:t>ט'/סיון/תשע"ט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white">
          <a:xfrm flipH="1"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 userDrawn="1"/>
        </p:nvSpPr>
        <p:spPr>
          <a:xfrm flipH="1"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 userDrawn="1"/>
        </p:nvSpPr>
        <p:spPr>
          <a:xfrm flipH="1"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53398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2919846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A06EE5-57C4-4B64-ACD0-95BD04A897E9}" type="datetime1">
              <a:rPr lang="he-IL" smtClean="0"/>
              <a:pPr/>
              <a:t>ט'/סיון/תשע"ט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2954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127583" y="1076447"/>
            <a:ext cx="7668227" cy="2622466"/>
          </a:xfrm>
        </p:spPr>
        <p:txBody>
          <a:bodyPr rtlCol="1"/>
          <a:lstStyle/>
          <a:p>
            <a:pPr algn="ctr" rtl="1"/>
            <a:r>
              <a:rPr lang="en-US" sz="8000" b="1" dirty="0"/>
              <a:t>GDPR</a:t>
            </a:r>
            <a:r>
              <a:rPr lang="he-IL" b="1" dirty="0"/>
              <a:t> </a:t>
            </a:r>
            <a:br>
              <a:rPr lang="he-IL" b="1" dirty="0"/>
            </a:br>
            <a:r>
              <a:rPr lang="he-IL" b="1" dirty="0"/>
              <a:t>היבטי היישום המעשי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F36B5CD-4A84-4B03-9631-68677932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" y="0"/>
            <a:ext cx="4141808" cy="6858000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6516737" y="4572000"/>
            <a:ext cx="5120640" cy="1600200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he-IL" sz="3600" b="1" dirty="0"/>
              <a:t>רמי </a:t>
            </a:r>
            <a:r>
              <a:rPr lang="he-IL" sz="3600" b="1" dirty="0" err="1"/>
              <a:t>איצלב</a:t>
            </a:r>
            <a:r>
              <a:rPr lang="he-IL" sz="3600" b="1" dirty="0"/>
              <a:t>, </a:t>
            </a:r>
            <a:r>
              <a:rPr lang="en-US" sz="3600" b="1" dirty="0"/>
              <a:t>CISA</a:t>
            </a:r>
            <a:r>
              <a:rPr lang="he-IL" sz="3600" b="1" dirty="0"/>
              <a:t> </a:t>
            </a:r>
            <a:r>
              <a:rPr lang="en-US" sz="3600" b="1" dirty="0"/>
              <a:t>MBA</a:t>
            </a:r>
            <a:endParaRPr lang="he-IL" sz="3600" b="1" dirty="0"/>
          </a:p>
          <a:p>
            <a:pPr algn="r" rtl="1"/>
            <a:r>
              <a:rPr lang="en-US" dirty="0"/>
              <a:t>ERA</a:t>
            </a:r>
            <a:r>
              <a:rPr lang="he-IL" dirty="0"/>
              <a:t> – </a:t>
            </a:r>
            <a:r>
              <a:rPr lang="he-IL" dirty="0" err="1"/>
              <a:t>אודיט</a:t>
            </a:r>
            <a:endParaRPr lang="he-IL" dirty="0"/>
          </a:p>
          <a:p>
            <a:pPr algn="r" rtl="1"/>
            <a:r>
              <a:rPr lang="he-IL" dirty="0"/>
              <a:t>יוני 2019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FD961E75-3ACE-420D-AD34-35DF57C7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</a:t>
            </a:r>
            <a:r>
              <a:rPr lang="en-US" sz="4400" dirty="0"/>
              <a:t>Data Protection Impact Assessment (DPIA)</a:t>
            </a:r>
            <a:endParaRPr lang="he-IL" sz="4400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CBCCCE7-01F7-44CD-AFBD-47BF3C79EC4B}"/>
              </a:ext>
            </a:extLst>
          </p:cNvPr>
          <p:cNvSpPr/>
          <p:nvPr/>
        </p:nvSpPr>
        <p:spPr>
          <a:xfrm>
            <a:off x="816015" y="2563796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האם זוהה סיכון גבוה?</a:t>
            </a:r>
            <a:r>
              <a:rPr lang="en-US" dirty="0"/>
              <a:t> </a:t>
            </a:r>
            <a:endParaRPr lang="he-IL" dirty="0"/>
          </a:p>
          <a:p>
            <a:pPr algn="ctr"/>
            <a:r>
              <a:rPr lang="en-US" dirty="0"/>
              <a:t>Article 35(1),(3),(4)</a:t>
            </a:r>
            <a:endParaRPr lang="he-IL" dirty="0"/>
          </a:p>
        </p:txBody>
      </p:sp>
      <p:sp>
        <p:nvSpPr>
          <p:cNvPr id="9" name="כוכב: 7 פינות 8">
            <a:extLst>
              <a:ext uri="{FF2B5EF4-FFF2-40B4-BE49-F238E27FC236}">
                <a16:creationId xmlns:a16="http://schemas.microsoft.com/office/drawing/2014/main" id="{6B23C275-E594-4B85-B848-796B36100D55}"/>
              </a:ext>
            </a:extLst>
          </p:cNvPr>
          <p:cNvSpPr/>
          <p:nvPr/>
        </p:nvSpPr>
        <p:spPr>
          <a:xfrm>
            <a:off x="6389225" y="1880886"/>
            <a:ext cx="4658810" cy="243647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קוד אתי, המלצת </a:t>
            </a:r>
            <a:r>
              <a:rPr lang="en-US" dirty="0"/>
              <a:t>DPO</a:t>
            </a:r>
            <a:r>
              <a:rPr lang="he-IL" dirty="0"/>
              <a:t>, ניטור על הביצועים..</a:t>
            </a:r>
          </a:p>
          <a:p>
            <a:pPr algn="ctr"/>
            <a:r>
              <a:rPr lang="en-US" dirty="0"/>
              <a:t>Articles 35(2),(8),(9), 39 (1) (c)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6A6EFBA-428D-4710-817B-7FBAD0FC638F}"/>
              </a:ext>
            </a:extLst>
          </p:cNvPr>
          <p:cNvSpPr/>
          <p:nvPr/>
        </p:nvSpPr>
        <p:spPr>
          <a:xfrm>
            <a:off x="3709665" y="3605515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האם הנושא מוחרג?</a:t>
            </a:r>
          </a:p>
          <a:p>
            <a:pPr algn="ctr"/>
            <a:r>
              <a:rPr lang="en-US" dirty="0"/>
              <a:t>Article 35(5),(10)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26668843-54B8-4A86-9AEA-E6ED03EA3414}"/>
              </a:ext>
            </a:extLst>
          </p:cNvPr>
          <p:cNvSpPr/>
          <p:nvPr/>
        </p:nvSpPr>
        <p:spPr>
          <a:xfrm>
            <a:off x="6277308" y="4627943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ביצוע </a:t>
            </a:r>
            <a:r>
              <a:rPr lang="en-US" dirty="0"/>
              <a:t>DPIA</a:t>
            </a:r>
          </a:p>
          <a:p>
            <a:pPr algn="ctr"/>
            <a:r>
              <a:rPr lang="en-US" dirty="0"/>
              <a:t>Article 35(7)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D593A74D-C3FB-438B-975C-0E65182B52B8}"/>
              </a:ext>
            </a:extLst>
          </p:cNvPr>
          <p:cNvSpPr/>
          <p:nvPr/>
        </p:nvSpPr>
        <p:spPr>
          <a:xfrm>
            <a:off x="9184467" y="4647235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האם הסיכון השיורי גבוה?</a:t>
            </a:r>
          </a:p>
          <a:p>
            <a:pPr algn="ctr"/>
            <a:r>
              <a:rPr lang="en-US" dirty="0"/>
              <a:t>Article 36(1)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3" name="כוכב: 7 פינות 12">
            <a:extLst>
              <a:ext uri="{FF2B5EF4-FFF2-40B4-BE49-F238E27FC236}">
                <a16:creationId xmlns:a16="http://schemas.microsoft.com/office/drawing/2014/main" id="{C3356C97-6D1F-4F3E-A3F4-0E977F3972FA}"/>
              </a:ext>
            </a:extLst>
          </p:cNvPr>
          <p:cNvSpPr/>
          <p:nvPr/>
        </p:nvSpPr>
        <p:spPr>
          <a:xfrm>
            <a:off x="3223520" y="5113334"/>
            <a:ext cx="3053788" cy="166824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עיבוד הנתונים עובר סקירה של בעל המאגרים</a:t>
            </a:r>
          </a:p>
          <a:p>
            <a:pPr algn="ctr"/>
            <a:r>
              <a:rPr lang="en-US" dirty="0"/>
              <a:t>Article 35(11)</a:t>
            </a:r>
            <a:endParaRPr lang="he-IL" dirty="0"/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8AB8F005-1AD6-42D0-A0FE-93C441AF1208}"/>
              </a:ext>
            </a:extLst>
          </p:cNvPr>
          <p:cNvCxnSpPr>
            <a:stCxn id="8" idx="6"/>
            <a:endCxn id="10" idx="1"/>
          </p:cNvCxnSpPr>
          <p:nvPr/>
        </p:nvCxnSpPr>
        <p:spPr>
          <a:xfrm>
            <a:off x="3044142" y="3223553"/>
            <a:ext cx="991825" cy="5752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0E7A2212-F283-4DF5-8C0E-7A9F9A2D0E67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1886673" y="3883310"/>
            <a:ext cx="43406" cy="7639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C804F2A4-08B3-4882-ACDB-972FA1547A97}"/>
              </a:ext>
            </a:extLst>
          </p:cNvPr>
          <p:cNvCxnSpPr>
            <a:cxnSpLocks/>
            <a:stCxn id="10" idx="5"/>
            <a:endCxn id="11" idx="2"/>
          </p:cNvCxnSpPr>
          <p:nvPr/>
        </p:nvCxnSpPr>
        <p:spPr>
          <a:xfrm>
            <a:off x="5611490" y="4731791"/>
            <a:ext cx="665818" cy="55590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8D59E29-CA5F-4EAE-AD53-D8EE8A311118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2129742" y="4731791"/>
            <a:ext cx="1906225" cy="543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B792A129-3E70-4029-A4CB-CDB06D9628E3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10298530" y="5966749"/>
            <a:ext cx="1" cy="43983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797B5A30-37AF-43D9-803F-AC58C42C685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505435" y="5287700"/>
            <a:ext cx="679032" cy="1929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5357C8A5-5930-43EF-8B07-D894236F3BA3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11086292" y="5773511"/>
            <a:ext cx="476126" cy="5578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B0164BAD-F26A-4EED-986A-99890C8A91B8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8179133" y="3987478"/>
            <a:ext cx="588690" cy="833703"/>
          </a:xfrm>
          <a:prstGeom prst="straightConnector1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76FD74D0-BA50-4BD1-939D-09A13EEFB3EF}"/>
              </a:ext>
            </a:extLst>
          </p:cNvPr>
          <p:cNvCxnSpPr>
            <a:cxnSpLocks/>
            <a:stCxn id="11" idx="4"/>
            <a:endCxn id="13" idx="1"/>
          </p:cNvCxnSpPr>
          <p:nvPr/>
        </p:nvCxnSpPr>
        <p:spPr>
          <a:xfrm flipH="1">
            <a:off x="6277316" y="5947457"/>
            <a:ext cx="1114056" cy="238737"/>
          </a:xfrm>
          <a:prstGeom prst="straightConnector1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54F10DD-A8AA-4E90-BDB2-F7B8A9762148}"/>
              </a:ext>
            </a:extLst>
          </p:cNvPr>
          <p:cNvSpPr txBox="1"/>
          <p:nvPr/>
        </p:nvSpPr>
        <p:spPr>
          <a:xfrm>
            <a:off x="2876277" y="2878278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כן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C435CF-15BD-402F-A844-689C0FD5D8CA}"/>
              </a:ext>
            </a:extLst>
          </p:cNvPr>
          <p:cNvSpPr txBox="1"/>
          <p:nvPr/>
        </p:nvSpPr>
        <p:spPr>
          <a:xfrm>
            <a:off x="1864080" y="3890539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6721CE-29D3-4CB6-9797-C6422378D519}"/>
              </a:ext>
            </a:extLst>
          </p:cNvPr>
          <p:cNvSpPr txBox="1"/>
          <p:nvPr/>
        </p:nvSpPr>
        <p:spPr>
          <a:xfrm>
            <a:off x="155388" y="4627205"/>
            <a:ext cx="19270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אין צורך ב- </a:t>
            </a:r>
            <a:r>
              <a:rPr lang="en-US" b="1" dirty="0"/>
              <a:t>DPIA</a:t>
            </a:r>
            <a:endParaRPr lang="he-IL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B5DBE8-9719-4F37-A5FD-DB4432E334BD}"/>
              </a:ext>
            </a:extLst>
          </p:cNvPr>
          <p:cNvSpPr txBox="1"/>
          <p:nvPr/>
        </p:nvSpPr>
        <p:spPr>
          <a:xfrm>
            <a:off x="3246992" y="4392721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כן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B1862-1C2C-4138-91BA-E85AB8084F0B}"/>
              </a:ext>
            </a:extLst>
          </p:cNvPr>
          <p:cNvSpPr txBox="1"/>
          <p:nvPr/>
        </p:nvSpPr>
        <p:spPr>
          <a:xfrm>
            <a:off x="5690113" y="4606642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E5E9BD-61C9-4536-B5A1-93FAB89E20A6}"/>
              </a:ext>
            </a:extLst>
          </p:cNvPr>
          <p:cNvSpPr txBox="1"/>
          <p:nvPr/>
        </p:nvSpPr>
        <p:spPr>
          <a:xfrm>
            <a:off x="6843068" y="6218822"/>
            <a:ext cx="37947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לפנות לרשות המפקחת לפני תחילת עיבוד הנתונים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268C18-2750-4318-9735-B5B7C62A967D}"/>
              </a:ext>
            </a:extLst>
          </p:cNvPr>
          <p:cNvSpPr txBox="1"/>
          <p:nvPr/>
        </p:nvSpPr>
        <p:spPr>
          <a:xfrm>
            <a:off x="9805761" y="5915258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כן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DA369B-2D36-4395-9B45-D965844C2BBE}"/>
              </a:ext>
            </a:extLst>
          </p:cNvPr>
          <p:cNvSpPr txBox="1"/>
          <p:nvPr/>
        </p:nvSpPr>
        <p:spPr>
          <a:xfrm>
            <a:off x="11147356" y="5595052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E4BCFB-787D-493B-8992-8FE8B1D27E71}"/>
              </a:ext>
            </a:extLst>
          </p:cNvPr>
          <p:cNvSpPr txBox="1"/>
          <p:nvPr/>
        </p:nvSpPr>
        <p:spPr>
          <a:xfrm>
            <a:off x="10458824" y="6234757"/>
            <a:ext cx="16701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אין צורך בפניה</a:t>
            </a:r>
          </a:p>
        </p:txBody>
      </p:sp>
      <p:sp>
        <p:nvSpPr>
          <p:cNvPr id="50" name="מציין מיקום של מספר שקופית 49">
            <a:extLst>
              <a:ext uri="{FF2B5EF4-FFF2-40B4-BE49-F238E27FC236}">
                <a16:creationId xmlns:a16="http://schemas.microsoft.com/office/drawing/2014/main" id="{A299A707-135A-429E-9FB4-9461EBC3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15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706251"/>
            <a:ext cx="115746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/>
              <a:t>נהלים הנדרשים – אמורים לכסות עקרונות מ- </a:t>
            </a:r>
            <a:r>
              <a:rPr lang="en-US" sz="3600" b="1" u="sng" dirty="0"/>
              <a:t>Article 5 (1)</a:t>
            </a:r>
            <a:endParaRPr lang="he-IL" sz="3600" b="1" u="sng" dirty="0"/>
          </a:p>
          <a:p>
            <a:pPr algn="ctr"/>
            <a:r>
              <a:rPr lang="he-IL" sz="3600" b="1" u="sng" dirty="0"/>
              <a:t>כולל התייחסות 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שקיפות, עמידה בחוקים והוראות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הגבלת שימוש במידע רק לצרכים מוגדרים היטב והכרחיים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הקטנת היקפים של מידע עד למינימום ההכרחי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דיוק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הגבלות על אחסון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 err="1"/>
              <a:t>קונפידנציאליות</a:t>
            </a:r>
            <a:endParaRPr lang="he-IL" sz="3600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25D6D688-28A1-4BA3-8DE7-818384D0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מדיניות ונהלים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2AD0CE-E776-4EDC-BB81-39E9D7E4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4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258350" y="1580745"/>
            <a:ext cx="1157468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Personal Data Register</a:t>
            </a:r>
            <a:r>
              <a:rPr lang="he-IL" sz="3600" dirty="0"/>
              <a:t> זה מיפוי של כלל הנתונים האישיים שנשמרים במאגרים.</a:t>
            </a:r>
          </a:p>
          <a:p>
            <a:r>
              <a:rPr lang="en-US" sz="3600" dirty="0"/>
              <a:t>Processing Register </a:t>
            </a:r>
            <a:r>
              <a:rPr lang="he-IL" sz="3600" dirty="0"/>
              <a:t> זה מיפוי של </a:t>
            </a:r>
            <a:r>
              <a:rPr lang="he-IL" sz="3600" b="1" u="sng" dirty="0"/>
              <a:t>מה נעשה </a:t>
            </a:r>
            <a:r>
              <a:rPr lang="he-IL" sz="3600" dirty="0"/>
              <a:t>עם הנתונים.</a:t>
            </a:r>
            <a:endParaRPr lang="he-IL" sz="3600" b="1" u="sng" dirty="0"/>
          </a:p>
          <a:p>
            <a:endParaRPr lang="he-IL" sz="3600" b="1" dirty="0"/>
          </a:p>
          <a:p>
            <a:r>
              <a:rPr lang="he-IL" sz="3600" b="1" dirty="0"/>
              <a:t>לגבי שניהם, יש להתייחס להיבטים הבאים: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כניסת הנתונים למערכות / מאגרים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עיבוד ובקרות עליו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אחסון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מחיקה (כולל תיעוד למחיקה)</a:t>
            </a:r>
          </a:p>
          <a:p>
            <a:pPr algn="ctr"/>
            <a:endParaRPr lang="he-IL" sz="2800" b="1" u="sng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D81F0E07-BD32-4E2E-8009-860E4C5B6A64}"/>
              </a:ext>
            </a:extLst>
          </p:cNvPr>
          <p:cNvSpPr txBox="1">
            <a:spLocks/>
          </p:cNvSpPr>
          <p:nvPr/>
        </p:nvSpPr>
        <p:spPr>
          <a:xfrm flipH="1">
            <a:off x="681318" y="191281"/>
            <a:ext cx="10505632" cy="118928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/>
              <a:t>GDPR</a:t>
            </a:r>
            <a:r>
              <a:rPr lang="he-IL" sz="4400" dirty="0"/>
              <a:t> – </a:t>
            </a:r>
            <a:r>
              <a:rPr lang="en-US" sz="4400" dirty="0"/>
              <a:t>Processing Register &amp; Personal Data Register</a:t>
            </a:r>
            <a:endParaRPr lang="he-IL" sz="4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152CCD-D239-4E3B-9724-5463DA03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6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A9B81-CC52-493E-8516-93F5F5D05060}"/>
              </a:ext>
            </a:extLst>
          </p:cNvPr>
          <p:cNvSpPr txBox="1"/>
          <p:nvPr/>
        </p:nvSpPr>
        <p:spPr>
          <a:xfrm>
            <a:off x="308658" y="1933353"/>
            <a:ext cx="115746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/>
              <a:t>על ה- </a:t>
            </a:r>
            <a:r>
              <a:rPr lang="en-US" sz="3600" b="1" u="sng" dirty="0"/>
              <a:t>DPO</a:t>
            </a:r>
            <a:r>
              <a:rPr lang="he-IL" sz="3600" b="1" u="sng" dirty="0"/>
              <a:t> לקיים מספר בקרות ניטור:</a:t>
            </a:r>
          </a:p>
          <a:p>
            <a:pPr algn="ctr"/>
            <a:endParaRPr lang="he-IL" sz="36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רישום: כל מה שקשור למיפוי מדויק ועדכני של הנתונים האישיים.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לוגים / אירועים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בני אדם: כל מי שבא במגע עם הנתונים ומתפעל תהליכי עיבוד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מערכות / שירותים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B2B512EB-F91B-4857-BF39-1ED17590AA19}"/>
              </a:ext>
            </a:extLst>
          </p:cNvPr>
          <p:cNvSpPr txBox="1">
            <a:spLocks/>
          </p:cNvSpPr>
          <p:nvPr/>
        </p:nvSpPr>
        <p:spPr>
          <a:xfrm flipH="1">
            <a:off x="1447800" y="252151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/>
              <a:t>GDPR</a:t>
            </a:r>
            <a:r>
              <a:rPr lang="he-IL" sz="4400" dirty="0"/>
              <a:t> – ניטור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516E546A-07A2-47FB-A3C4-80B790C8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4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D98378E3-D28E-4B5A-9135-3680DAB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–אירועים חריגים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3C36B-924C-4B00-A9BB-AE02D6186C3A}"/>
              </a:ext>
            </a:extLst>
          </p:cNvPr>
          <p:cNvSpPr txBox="1"/>
          <p:nvPr/>
        </p:nvSpPr>
        <p:spPr>
          <a:xfrm>
            <a:off x="324091" y="1706251"/>
            <a:ext cx="1157468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במה לטפל, לפני, במהלך ואחרי האירוע?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סביבת אבטחת מידע בארגון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מוכנות לתקיפות סייבר ומענה מהיר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המשכיות עסקית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מענה משפטי והיערכות להשלכות (מצד אנשים פרטים או גופים רשמיים)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שרשרת אספקה</a:t>
            </a:r>
            <a:endParaRPr lang="en-GB" sz="3600" dirty="0"/>
          </a:p>
          <a:p>
            <a:pPr algn="ctr"/>
            <a:endParaRPr lang="he-IL" sz="2800" b="1" u="sng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D30C98C-D330-49B5-9F1E-ECC6E47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4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5786" y="1706251"/>
            <a:ext cx="120723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הדיווחים אמורים להגיע לרשויות הפיקוח שפועלות בכל אחת מהמדינות האירופיות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EE7FFAC-C60A-4E8C-837C-93E65487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21" y="2382138"/>
            <a:ext cx="6480362" cy="4223622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D98378E3-D28E-4B5A-9135-3680DAB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–אירועים חריגים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6DAEDD9B-E214-4D2B-9AEE-F0BEF7AD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921401"/>
            <a:ext cx="11574684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Article 32</a:t>
            </a:r>
            <a:r>
              <a:rPr lang="he-IL" sz="3600" b="1" dirty="0"/>
              <a:t>- </a:t>
            </a:r>
            <a:r>
              <a:rPr lang="en-US" sz="3600" b="1" dirty="0"/>
              <a:t>Security of Processing</a:t>
            </a:r>
            <a:endParaRPr lang="he-IL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הצפנה </a:t>
            </a:r>
            <a:r>
              <a:rPr lang="he-IL" sz="3600" dirty="0" err="1"/>
              <a:t>ואנונימיזציה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 err="1"/>
              <a:t>קונפידנציאליות</a:t>
            </a:r>
            <a:r>
              <a:rPr lang="he-IL" sz="3600" dirty="0"/>
              <a:t>, שלמות, זמינות ויכולת להתאושש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מתן גישה, אירועים חריגים טכניים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בדיקות אבטחת מידע והערכה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Risk Based Security</a:t>
            </a:r>
          </a:p>
          <a:p>
            <a:pPr algn="ctr"/>
            <a:endParaRPr lang="he-IL" sz="2800" b="1" u="sng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9A77AC25-7B8A-47F4-97EB-7B7BC77CFC1A}"/>
              </a:ext>
            </a:extLst>
          </p:cNvPr>
          <p:cNvSpPr txBox="1">
            <a:spLocks/>
          </p:cNvSpPr>
          <p:nvPr/>
        </p:nvSpPr>
        <p:spPr>
          <a:xfrm flipH="1">
            <a:off x="1447800" y="262852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/>
              <a:t>GDPR</a:t>
            </a:r>
            <a:r>
              <a:rPr lang="he-IL" sz="4400" dirty="0"/>
              <a:t> – אבטחת מידע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1B9899-2088-413D-A6C8-2E8C5992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37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706251"/>
            <a:ext cx="1157468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שרשרת אספקה – הסדרה של נושא הטיפול בנתונים אישיים מול ספקים / קבלני משנה / נותני שירות וכל צד ג' מחוץ לארגון.</a:t>
            </a:r>
          </a:p>
          <a:p>
            <a:pPr algn="ctr"/>
            <a:r>
              <a:rPr lang="he-IL" sz="2800" b="1" dirty="0"/>
              <a:t>על החברה להחיל את הדרישות והבקרות של </a:t>
            </a:r>
            <a:r>
              <a:rPr lang="en-US" sz="2800" b="1" dirty="0"/>
              <a:t>GDPR</a:t>
            </a:r>
            <a:r>
              <a:rPr lang="he-IL" sz="2800" b="1" dirty="0"/>
              <a:t> על צדדים שלישיים באופן מלא: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שמירת תיעוד לזיהוי מדויק ושלם של נתונים אישיים שמעובדים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יכולת לספק דיווח על המידע לאנשים פרטים (</a:t>
            </a:r>
            <a:r>
              <a:rPr lang="en-GB" sz="2800" dirty="0"/>
              <a:t>data subjects</a:t>
            </a:r>
            <a:r>
              <a:rPr lang="he-IL" sz="2800" dirty="0"/>
              <a:t>) אם יפנו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לניהול סיכונים, תכנית עבודה למזעור סיכונים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נהלים ותיעוד של התהליכים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לאמצעי אבטחת מידע שבתהליך, כולל בדיקות שונות ושיטות הערכה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לבקרות פנימיות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להדרכות בנושא</a:t>
            </a:r>
            <a:endParaRPr lang="en-GB" sz="2800" dirty="0"/>
          </a:p>
          <a:p>
            <a:pPr algn="ctr"/>
            <a:endParaRPr lang="he-IL" sz="2800" b="1" u="sng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E4474BF-99C3-49D8-906A-9BF19C82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שרשרת אספקה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5F489A0D-607F-4020-847D-EAFF6472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5E4474BF-99C3-49D8-906A-9BF19C82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מודעות והדרכות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368DEF4-0B8C-4BEB-80A2-BEE5D072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47" y="1593456"/>
            <a:ext cx="7928668" cy="5264543"/>
          </a:xfrm>
          <a:prstGeom prst="rect">
            <a:avLst/>
          </a:prstGeom>
        </p:spPr>
      </p:pic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4E40A37-0C29-4F44-92B7-DB6C012A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6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3D0317D6-9C24-4AE6-870F-C16242A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495800" y="1682603"/>
            <a:ext cx="6400800" cy="256032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6600" b="1" dirty="0"/>
              <a:t>שאלות?</a:t>
            </a:r>
          </a:p>
        </p:txBody>
      </p:sp>
    </p:spTree>
    <p:extLst>
      <p:ext uri="{BB962C8B-B14F-4D97-AF65-F5344CB8AC3E}">
        <p14:creationId xmlns:p14="http://schemas.microsoft.com/office/powerpoint/2010/main" val="30440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4495800" y="1682603"/>
            <a:ext cx="6400800" cy="256032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6600" b="1" dirty="0"/>
              <a:t>מבנה החוק והגדרות </a:t>
            </a:r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3D0317D6-9C24-4AE6-870F-C16242A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495800" y="2666444"/>
            <a:ext cx="6400800" cy="256032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sz="6600" b="1" u="sng" dirty="0"/>
              <a:t>פרטי קשר:</a:t>
            </a:r>
            <a:br>
              <a:rPr lang="he-IL" sz="6600" b="1" dirty="0"/>
            </a:br>
            <a:br>
              <a:rPr lang="he-IL" sz="6600" b="1" dirty="0"/>
            </a:br>
            <a:r>
              <a:rPr lang="he-IL" sz="6000" b="1" dirty="0"/>
              <a:t>רמי </a:t>
            </a:r>
            <a:r>
              <a:rPr lang="he-IL" sz="6000" b="1" dirty="0" err="1"/>
              <a:t>איצלב</a:t>
            </a:r>
            <a:br>
              <a:rPr lang="he-IL" sz="6000" b="1" dirty="0"/>
            </a:br>
            <a:r>
              <a:rPr lang="he-IL" sz="6000" b="1" dirty="0"/>
              <a:t>054-7662913</a:t>
            </a:r>
            <a:br>
              <a:rPr lang="he-IL" sz="6000" b="1" dirty="0"/>
            </a:br>
            <a:r>
              <a:rPr lang="en-US" sz="6000" b="1" dirty="0"/>
              <a:t>rami@era-ita.com</a:t>
            </a:r>
            <a:endParaRPr lang="he-IL" sz="6000" b="1" dirty="0"/>
          </a:p>
        </p:txBody>
      </p:sp>
    </p:spTree>
    <p:extLst>
      <p:ext uri="{BB962C8B-B14F-4D97-AF65-F5344CB8AC3E}">
        <p14:creationId xmlns:p14="http://schemas.microsoft.com/office/powerpoint/2010/main" val="21530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היבטי היישום המעשי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18A3E8-8DCD-4569-AE7A-BB66F79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46CFD7D-398A-4A53-9BD8-22DF2E55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487" y="1674480"/>
            <a:ext cx="8462022" cy="51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היבטי היישום המעשי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18A3E8-8DCD-4569-AE7A-BB66F79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8B2831E-EFA9-4A0B-826D-DE24389D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2017"/>
            <a:ext cx="12192000" cy="1502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A63CF-6A77-4922-A53F-03AC9BF9493C}"/>
              </a:ext>
            </a:extLst>
          </p:cNvPr>
          <p:cNvSpPr txBox="1"/>
          <p:nvPr/>
        </p:nvSpPr>
        <p:spPr>
          <a:xfrm>
            <a:off x="3698111" y="1782502"/>
            <a:ext cx="3646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b="1" dirty="0"/>
              <a:t>GDPR Article 4 (1)</a:t>
            </a:r>
            <a:endParaRPr lang="he-IL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042C-2593-4AAC-81B5-375C78BFCB6C}"/>
              </a:ext>
            </a:extLst>
          </p:cNvPr>
          <p:cNvSpPr txBox="1"/>
          <p:nvPr/>
        </p:nvSpPr>
        <p:spPr>
          <a:xfrm>
            <a:off x="364603" y="3830194"/>
            <a:ext cx="1157468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המשמעות של "נתונים אישיים" הינו כל מידע המתייחס לפרט טבעי (הכוונה לאדם ולא לארגון) – </a:t>
            </a:r>
            <a:r>
              <a:rPr lang="en-GB" sz="2800" b="1" dirty="0"/>
              <a:t>data subject</a:t>
            </a:r>
            <a:r>
              <a:rPr lang="en-US" sz="2800" b="1" dirty="0"/>
              <a:t> </a:t>
            </a:r>
            <a:r>
              <a:rPr lang="he-IL" sz="2800" b="1" dirty="0"/>
              <a:t>, שניתן לזהות אותו או שהוא מזוהה. </a:t>
            </a:r>
          </a:p>
          <a:p>
            <a:r>
              <a:rPr lang="he-IL" sz="2800" b="1" dirty="0"/>
              <a:t>פרט שניתן לזהות אותו הוא כזה שבאופן ישיר או עקיף ניתן לזהותו, למשל על-ידי ייחוס של מזהה כגון:</a:t>
            </a:r>
            <a:r>
              <a:rPr lang="en-US" sz="2800" b="1" dirty="0"/>
              <a:t> </a:t>
            </a:r>
            <a:r>
              <a:rPr lang="he-IL" sz="2800" b="1" dirty="0"/>
              <a:t>שם, מספר זיהוי, נתוני מיקום או מזהה </a:t>
            </a:r>
            <a:r>
              <a:rPr lang="en-GB" sz="2800" b="1" dirty="0"/>
              <a:t>online</a:t>
            </a:r>
            <a:r>
              <a:rPr lang="he-IL" sz="2800" b="1" dirty="0"/>
              <a:t> או גורמים ספציפיים פיזיים, פיזיולוגיים, גנטיים, מנטאליים, כלכליים, תרבותיים או זהות סוציאלית של אותו פרט טבעי.  </a:t>
            </a:r>
          </a:p>
        </p:txBody>
      </p:sp>
    </p:spTree>
    <p:extLst>
      <p:ext uri="{BB962C8B-B14F-4D97-AF65-F5344CB8AC3E}">
        <p14:creationId xmlns:p14="http://schemas.microsoft.com/office/powerpoint/2010/main" val="11792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היבטי היישום המעשי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18A3E8-8DCD-4569-AE7A-BB66F79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042C-2593-4AAC-81B5-375C78BFCB6C}"/>
              </a:ext>
            </a:extLst>
          </p:cNvPr>
          <p:cNvSpPr txBox="1"/>
          <p:nvPr/>
        </p:nvSpPr>
        <p:spPr>
          <a:xfrm>
            <a:off x="364603" y="2212412"/>
            <a:ext cx="115746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הישות (ארגון / חברה) מוגדרת כ- "</a:t>
            </a:r>
            <a:r>
              <a:rPr lang="en-US" sz="2800" b="1" dirty="0"/>
              <a:t>Controller</a:t>
            </a:r>
            <a:r>
              <a:rPr lang="he-IL" sz="2800" b="1" dirty="0"/>
              <a:t>" כאשר היא מגדירה את המטרות והאופנים שבהם הנתונים האישיים יעובדו. הישות מקבלת את הנתונים מה- </a:t>
            </a:r>
            <a:r>
              <a:rPr lang="en-US" sz="2800" b="1" dirty="0"/>
              <a:t>data subjects</a:t>
            </a:r>
            <a:r>
              <a:rPr lang="he-IL" sz="2800" b="1" dirty="0"/>
              <a:t>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EF9C66E-2664-4EB3-946E-B3BCCB4F128D}"/>
              </a:ext>
            </a:extLst>
          </p:cNvPr>
          <p:cNvSpPr txBox="1"/>
          <p:nvPr/>
        </p:nvSpPr>
        <p:spPr>
          <a:xfrm>
            <a:off x="393903" y="3730562"/>
            <a:ext cx="115746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הישות (ארגון / חברה) מוגדרת כ- "</a:t>
            </a:r>
            <a:r>
              <a:rPr lang="en-US" sz="2800" b="1" dirty="0"/>
              <a:t>Processor</a:t>
            </a:r>
            <a:r>
              <a:rPr lang="he-IL" sz="2800" b="1" dirty="0"/>
              <a:t>" כאשר היא מבצעת את עיבוד הנתונים האישיים, על-פי הסמכה לכך שהיא קיבלה מה- </a:t>
            </a:r>
            <a:r>
              <a:rPr lang="en-US" sz="2800" b="1" dirty="0"/>
              <a:t>Controller</a:t>
            </a:r>
            <a:r>
              <a:rPr lang="he-IL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9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3D0317D6-9C24-4AE6-870F-C16242A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495800" y="1682603"/>
            <a:ext cx="6400800" cy="256032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6600" b="1" dirty="0"/>
              <a:t>סוגיות מהותיות</a:t>
            </a:r>
          </a:p>
        </p:txBody>
      </p:sp>
    </p:spTree>
    <p:extLst>
      <p:ext uri="{BB962C8B-B14F-4D97-AF65-F5344CB8AC3E}">
        <p14:creationId xmlns:p14="http://schemas.microsoft.com/office/powerpoint/2010/main" val="34660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4799299-25CE-42B9-8C8B-0409B128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2" y="3044014"/>
            <a:ext cx="11401063" cy="287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960896"/>
            <a:ext cx="115746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מתי לאדם פרטי (שהוא ה </a:t>
            </a:r>
            <a:r>
              <a:rPr lang="en-US" sz="2800" b="1" dirty="0"/>
              <a:t>data subject</a:t>
            </a:r>
            <a:r>
              <a:rPr lang="he-IL" sz="2800" b="1" dirty="0"/>
              <a:t>) יש זכות לבקש מחיקת הנתונים שלו מהמאגרים?  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1009D99-1AE4-4D60-B1E0-1189858F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–מענה לאנשים פרטיים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671D13C2-C4B7-4E1E-8E97-62EB77A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706251"/>
            <a:ext cx="11574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מתי ניתן לסרב לבקשת מחיקת הנתונים של האדם הפרטי מהמאגרים? 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DA5D501-CF5D-431E-9A93-570950A3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3" y="2476982"/>
            <a:ext cx="11576697" cy="375899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332FA935-A91F-4C92-B3D9-EBD233F6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–מענה לאנשים פרטיים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7F8499A-B21A-4343-8116-E6C276B2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9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173619" y="1613654"/>
            <a:ext cx="1208397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לאחר שהנתונים הפרטיים מופו, יש צורך בניהול סיכונים מקיף.</a:t>
            </a:r>
          </a:p>
          <a:p>
            <a:pPr algn="ctr"/>
            <a:r>
              <a:rPr lang="he-IL" sz="2800" b="1" dirty="0"/>
              <a:t>מה נדרש להערכת סיכון כזה? הטכנולוגיות שבשימוש ואופן היישום שלהן משפיעות על הסיכון השיורי ומצריכות הבנה טכנולוגית משמעותית. </a:t>
            </a:r>
            <a:r>
              <a:rPr lang="he-IL" sz="2800" b="1" u="sng" dirty="0"/>
              <a:t>דוגמאות: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D3B8BF5-BDC8-4F1F-856F-FDFBCF89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5" y="3153706"/>
            <a:ext cx="11898775" cy="2997254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B48E06B2-9199-4CC6-B0FD-9CB5FF6E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ניהול סיכונים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A15F156-88F2-4325-A264-553F667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7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כיוון מכירות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8_TF03431374.potx" id="{DA5CFD52-FD10-4A4C-9920-697A6F495DF8}" vid="{685988DF-A0BC-40DA-B756-1AABF4F01782}"/>
    </a:ext>
  </a:extLst>
</a:theme>
</file>

<file path=ppt/theme/theme2.xml><?xml version="1.0" encoding="utf-8"?>
<a:theme xmlns:a="http://schemas.openxmlformats.org/drawingml/2006/main" name="ערכת נושא של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כיוון עסקי (מסך רחב)</Template>
  <TotalTime>2109</TotalTime>
  <Words>743</Words>
  <Application>Microsoft Office PowerPoint</Application>
  <PresentationFormat>מסך רחב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Book Antiqua</vt:lpstr>
      <vt:lpstr>Tahoma</vt:lpstr>
      <vt:lpstr>כיוון מכירות 16X9</vt:lpstr>
      <vt:lpstr>GDPR  היבטי היישום המעשי</vt:lpstr>
      <vt:lpstr>מבנה החוק והגדרות </vt:lpstr>
      <vt:lpstr>GDPR – היבטי היישום המעשי</vt:lpstr>
      <vt:lpstr>GDPR – היבטי היישום המעשי</vt:lpstr>
      <vt:lpstr>GDPR – היבטי היישום המעשי</vt:lpstr>
      <vt:lpstr>סוגיות מהותיות</vt:lpstr>
      <vt:lpstr>GDPR –מענה לאנשים פרטיים</vt:lpstr>
      <vt:lpstr>GDPR –מענה לאנשים פרטיים</vt:lpstr>
      <vt:lpstr>GDPR – ניהול סיכונים</vt:lpstr>
      <vt:lpstr>GDPR – Data Protection Impact Assessment (DPIA)</vt:lpstr>
      <vt:lpstr>GDPR – מדיניות ונהלים</vt:lpstr>
      <vt:lpstr>מצגת של PowerPoint‏</vt:lpstr>
      <vt:lpstr>מצגת של PowerPoint‏</vt:lpstr>
      <vt:lpstr>GDPR –אירועים חריגים</vt:lpstr>
      <vt:lpstr>GDPR –אירועים חריגים</vt:lpstr>
      <vt:lpstr>מצגת של PowerPoint‏</vt:lpstr>
      <vt:lpstr>GDPR – שרשרת אספקה</vt:lpstr>
      <vt:lpstr>GDPR – מודעות והדרכות</vt:lpstr>
      <vt:lpstr>שאלות?</vt:lpstr>
      <vt:lpstr>פרטי קשר:  רמי איצלב 054-7662913 rami@era-ita.com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 עם תמונה</dc:title>
  <dc:creator>rami itselev</dc:creator>
  <cp:lastModifiedBy>rami itselev</cp:lastModifiedBy>
  <cp:revision>49</cp:revision>
  <dcterms:created xsi:type="dcterms:W3CDTF">2018-07-02T18:45:11Z</dcterms:created>
  <dcterms:modified xsi:type="dcterms:W3CDTF">2019-06-12T07:02:55Z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