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53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86" r:id="rId5"/>
    <p:sldId id="295" r:id="rId6"/>
    <p:sldId id="325" r:id="rId7"/>
    <p:sldId id="317" r:id="rId8"/>
    <p:sldId id="326" r:id="rId9"/>
    <p:sldId id="297" r:id="rId10"/>
    <p:sldId id="266" r:id="rId11"/>
    <p:sldId id="299" r:id="rId12"/>
    <p:sldId id="291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7" r:id="rId21"/>
    <p:sldId id="329" r:id="rId22"/>
  </p:sldIdLst>
  <p:sldSz cx="12192000" cy="6858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David" pitchFamily="34" charset="-79"/>
      <p:regular r:id="rId29"/>
      <p:bold r:id="rId30"/>
    </p:embeddedFont>
    <p:embeddedFont>
      <p:font typeface="Fb ReformaNarrow" charset="-79"/>
      <p:regular r:id="rId31"/>
      <p:bold r:id="rId32"/>
    </p:embeddedFont>
    <p:embeddedFont>
      <p:font typeface="Segoe UI Light" pitchFamily="34" charset="0"/>
      <p:regular r:id="rId33"/>
      <p:italic r:id="rId34"/>
    </p:embeddedFont>
    <p:embeddedFont>
      <p:font typeface="Calibri Light" pitchFamily="34" charset="0"/>
      <p:regular r:id="rId35"/>
      <p:italic r:id="rId36"/>
    </p:embeddedFont>
    <p:embeddedFont>
      <p:font typeface="Fb Reforma" charset="-79"/>
      <p:regular r:id="rId37"/>
      <p:bold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an Shalom" initials="MS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7757"/>
    <a:srgbClr val="FDBE30"/>
    <a:srgbClr val="777777"/>
    <a:srgbClr val="E73428"/>
    <a:srgbClr val="2A3FAA"/>
    <a:srgbClr val="BF9000"/>
    <a:srgbClr val="7C8ECD"/>
    <a:srgbClr val="B8B8B8"/>
    <a:srgbClr val="2B3FAA"/>
    <a:srgbClr val="E77C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1975" autoAdjust="0"/>
    <p:restoredTop sz="93875" autoAdjust="0"/>
  </p:normalViewPr>
  <p:slideViewPr>
    <p:cSldViewPr snapToGrid="0">
      <p:cViewPr>
        <p:scale>
          <a:sx n="70" d="100"/>
          <a:sy n="70" d="100"/>
        </p:scale>
        <p:origin x="-950" y="-3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5A5CED-8D10-43B1-B118-168FB86C85A3}" type="datetimeFigureOut">
              <a:rPr lang="he-IL" smtClean="0"/>
              <a:pPr/>
              <a:t>ח'/סיון/תשע"ט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DE7CF7-DAB1-4B9F-A222-78DF33F1430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D0271-FA0C-4C17-9ABD-25510CFCDDF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5B7B-F7E2-4E2A-B03A-D352B611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89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dshfudsfkusefhu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5B7B-F7E2-4E2A-B03A-D352B611E0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74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נושא:</a:t>
            </a:r>
            <a:r>
              <a:rPr lang="he-IL" b="1" baseline="0" dirty="0"/>
              <a:t> כיצד הטכנולוגיה שינתה את חיינו</a:t>
            </a:r>
          </a:p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שיפור איכות החיים בכל הרבדים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D9F5-7274-4060-9931-C0E45883F55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3432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נושא:</a:t>
            </a:r>
            <a:r>
              <a:rPr lang="he-IL" b="1" baseline="0" dirty="0"/>
              <a:t> כיצד הטכנולוגיה שינתה את חיינו</a:t>
            </a:r>
          </a:p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שיפור איכות החיים בכל הרבדים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D9F5-7274-4060-9931-C0E45883F55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3432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נושא:</a:t>
            </a:r>
            <a:r>
              <a:rPr lang="he-IL" b="1" baseline="0" dirty="0"/>
              <a:t> כיצד הטכנולוגיה שינתה את חיינו</a:t>
            </a:r>
          </a:p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שיפור איכות החיים בכל הרבדים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D9F5-7274-4060-9931-C0E45883F556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3432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שיפור איכות החיים בכל הרבדים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D9F5-7274-4060-9931-C0E45883F556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3432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נושא:</a:t>
            </a:r>
            <a:r>
              <a:rPr lang="he-IL" b="1" baseline="0" dirty="0"/>
              <a:t> כיצד הטכנולוגיה שינתה את חיינו</a:t>
            </a:r>
          </a:p>
          <a:p>
            <a:pPr algn="r" rtl="1"/>
            <a:endParaRPr lang="he-IL" b="0" baseline="0" dirty="0"/>
          </a:p>
          <a:p>
            <a:pPr marL="9000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מה קורה בדקת אינטרנט? 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7A614-2E19-454C-B40E-2CF5933C7B2B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2942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286834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31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39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2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41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13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9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7075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42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08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0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796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509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1506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817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041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675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096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818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35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cs typeface="Fb Reforma" panose="02020503050405020304" pitchFamily="18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17F6E-6769-4192-B251-664F17E632DD}" type="datetimeFigureOut">
              <a:rPr lang="he-IL" smtClean="0"/>
              <a:pPr/>
              <a:t>ח'/סיון/תשע"ט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01A00-79B6-41CB-9348-EBB2F3B2E3F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0549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382680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17F6E-6769-4192-B251-664F17E632DD}" type="datetimeFigureOut">
              <a:rPr lang="he-IL" smtClean="0"/>
              <a:pPr/>
              <a:t>ח'/סיון/תשע"ט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01A00-79B6-41CB-9348-EBB2F3B2E3F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3309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6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1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965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8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 descr="תוצאת תמונה עבור הצופים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xmlns="" val="343791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2" r:id="rId4"/>
    <p:sldLayoutId id="2147483659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57DD-4177-438E-8962-1D87007F2C32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2B74-AFCE-47BD-864E-A88E5B66A1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xmlns="" val="258561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AF2A-284E-403E-A4CF-0C8A9A83CD6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1D47-8A45-4825-9744-E425932CC7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52" y="136390"/>
            <a:ext cx="11857503" cy="655318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xmlns="" val="413936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 flipV="1">
            <a:off x="195943" y="1404257"/>
            <a:ext cx="11821886" cy="2351314"/>
          </a:xfrm>
          <a:prstGeom prst="parallelogram">
            <a:avLst>
              <a:gd name="adj" fmla="val 138900"/>
            </a:avLst>
          </a:prstGeom>
          <a:solidFill>
            <a:srgbClr val="777777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10800000" flipV="1">
            <a:off x="653142" y="1632858"/>
            <a:ext cx="10787744" cy="1802943"/>
          </a:xfrm>
          <a:prstGeom prst="parallelogram">
            <a:avLst>
              <a:gd name="adj" fmla="val 142030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e-IL" altLang="he-IL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t>הגנה על הפרטיות</a:t>
            </a:r>
            <a:r>
              <a:rPr lang="en-US" altLang="he-IL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t/>
            </a:r>
            <a:br>
              <a:rPr lang="en-US" altLang="he-IL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David" panose="020E0502060401010101" pitchFamily="34" charset="-79"/>
              </a:rPr>
            </a:br>
            <a:r>
              <a:rPr lang="he-IL" altLang="he-IL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t>היבטים משפטיים ופרקטיים</a:t>
            </a:r>
            <a:endParaRPr lang="he-IL" altLang="he-IL" sz="4800" b="1" i="1" dirty="0" smtClean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19500" y="3886200"/>
            <a:ext cx="5791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עו"ד מיכאל גילינסקי, שותף</a:t>
            </a:r>
            <a:r>
              <a:rPr lang="en-US" alt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he-I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אודיט בקרה וביקורת</a:t>
            </a:r>
            <a:endParaRPr lang="he-IL" sz="2400" b="1" dirty="0"/>
          </a:p>
        </p:txBody>
      </p:sp>
      <p:pic>
        <p:nvPicPr>
          <p:cNvPr id="12" name="Picture 11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189" y="4901294"/>
            <a:ext cx="2265205" cy="872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10878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33308" y="1981591"/>
            <a:ext cx="4161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קביעת רף נדרש לאבטחת המידע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345" y="2731647"/>
            <a:ext cx="1079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קביעת אבחנה בין רמת הפעילות הנדרשת לסיכון הגלום במאגר לפי 3 פרמטרים: סוג המידע האגור, כמות המורשים להכנס למאגר וכמות היישויות עליהם אגור המידע</a:t>
            </a:r>
            <a:endParaRPr lang="he-IL" altLang="he-IL" sz="2400" dirty="0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65805" y="3908362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חובת מינוי גורם אחראי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611078"/>
            <a:ext cx="1111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הגדרת "אירוע אבטחה" - אירוע שנעשה בו שימוש (מלא או חלקי) במידע מן המאגר, בלא הרשאה או בחריגה מהרשאה או שנעשתה פגיעה בשלמות המידע</a:t>
            </a:r>
          </a:p>
        </p:txBody>
      </p:sp>
      <p:sp>
        <p:nvSpPr>
          <p:cNvPr id="25" name="Parallelogram 24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/>
          <p:cNvSpPr/>
          <p:nvPr/>
        </p:nvSpPr>
        <p:spPr>
          <a:xfrm flipV="1">
            <a:off x="152400" y="495134"/>
            <a:ext cx="11865428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72886" y="598951"/>
            <a:ext cx="1034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3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השינוי הגדול – תקנות הגנת הפרטיות (אבטחת מידע)</a:t>
            </a:r>
            <a:endParaRPr lang="he-IL" sz="36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28" name="Picture 27" descr="icons8-data-transfer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514" y="1948543"/>
            <a:ext cx="552516" cy="552516"/>
          </a:xfrm>
          <a:prstGeom prst="rect">
            <a:avLst/>
          </a:prstGeom>
        </p:spPr>
      </p:pic>
      <p:pic>
        <p:nvPicPr>
          <p:cNvPr id="29" name="Picture 28" descr="icons8-data-transfer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285" y="2819400"/>
            <a:ext cx="552516" cy="552516"/>
          </a:xfrm>
          <a:prstGeom prst="rect">
            <a:avLst/>
          </a:prstGeom>
        </p:spPr>
      </p:pic>
      <p:pic>
        <p:nvPicPr>
          <p:cNvPr id="30" name="Picture 29" descr="icons8-data-transfer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598" y="3875314"/>
            <a:ext cx="552516" cy="552516"/>
          </a:xfrm>
          <a:prstGeom prst="rect">
            <a:avLst/>
          </a:prstGeom>
        </p:spPr>
      </p:pic>
      <p:pic>
        <p:nvPicPr>
          <p:cNvPr id="31" name="Picture 30" descr="icons8-data-transfer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399" y="4713514"/>
            <a:ext cx="552516" cy="552516"/>
          </a:xfrm>
          <a:prstGeom prst="rect">
            <a:avLst/>
          </a:prstGeom>
        </p:spPr>
      </p:pic>
      <p:pic>
        <p:nvPicPr>
          <p:cNvPr id="32" name="Picture 31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3286" y="283028"/>
          <a:ext cx="11745685" cy="6183086"/>
        </p:xfrm>
        <a:graphic>
          <a:graphicData uri="http://schemas.openxmlformats.org/drawingml/2006/table">
            <a:tbl>
              <a:tblPr rtl="1"/>
              <a:tblGrid>
                <a:gridCol w="779420">
                  <a:extLst>
                    <a:ext uri="{9D8B030D-6E8A-4147-A177-3AD203B41FA5}">
                      <a16:colId xmlns:a16="http://schemas.microsoft.com/office/drawing/2014/main" xmlns="" val="501835500"/>
                    </a:ext>
                  </a:extLst>
                </a:gridCol>
                <a:gridCol w="3314801">
                  <a:extLst>
                    <a:ext uri="{9D8B030D-6E8A-4147-A177-3AD203B41FA5}">
                      <a16:colId xmlns:a16="http://schemas.microsoft.com/office/drawing/2014/main" xmlns="" val="3673776311"/>
                    </a:ext>
                  </a:extLst>
                </a:gridCol>
                <a:gridCol w="5977068">
                  <a:extLst>
                    <a:ext uri="{9D8B030D-6E8A-4147-A177-3AD203B41FA5}">
                      <a16:colId xmlns:a16="http://schemas.microsoft.com/office/drawing/2014/main" xmlns="" val="61111341"/>
                    </a:ext>
                  </a:extLst>
                </a:gridCol>
                <a:gridCol w="1674396">
                  <a:extLst>
                    <a:ext uri="{9D8B030D-6E8A-4147-A177-3AD203B41FA5}">
                      <a16:colId xmlns:a16="http://schemas.microsoft.com/office/drawing/2014/main" xmlns="" val="2969624155"/>
                    </a:ext>
                  </a:extLst>
                </a:gridCol>
              </a:tblGrid>
              <a:tr h="411009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הפרמטר</a:t>
                      </a:r>
                      <a:endParaRPr kumimoji="0" lang="en-US" altLang="he-IL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בסיסית</a:t>
                      </a:r>
                      <a:endParaRPr kumimoji="0" lang="en-US" altLang="he-IL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בינונית</a:t>
                      </a:r>
                      <a:endParaRPr kumimoji="0" lang="en-US" altLang="he-IL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גבוהה</a:t>
                      </a:r>
                      <a:endParaRPr kumimoji="0" lang="en-US" altLang="he-IL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8457046"/>
                  </a:ext>
                </a:extLst>
              </a:tr>
              <a:tr h="4539047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סוג המידע</a:t>
                      </a:r>
                      <a:endParaRPr kumimoji="0" lang="en-US" altLang="he-IL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3175"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המידע משמש לניהול עסק בלבד, אינו כולל מידע נוסף (א,ג,ד,ז) מלבד מידע המפורט להלן הכולל </a:t>
                      </a:r>
                      <a:r>
                        <a:rPr kumimoji="0" lang="he-IL" altLang="he-IL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תמונות פנים בלבד</a:t>
                      </a: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: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(ב)   מידע רפואי או מידע על מצבו הנפשי של אדם;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(ה)   מידע על אודות עברו הפלילי של אדם;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(ו)    נתוני תקשורת כהגדרתם בחוק סדר הדין הפלילי (סמכויות אכיפה – נתוני תקשורת), התשס"ח-2007;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(ז)    מידע ביומטרי;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מידע המתייחס לעובדים וספקים של בעל המאגר וכולל מידע מידע על נכסיו של אדם, חובותיו והתחייבויותיו הכלכליות, מצבו הכלכלי או שינוי בו, יכולתו לעמוד בהתחייבויותיו הכלכלית ומידת עמידתו בהם.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he-I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3175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he-IL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290513" indent="-250825"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1)  ... שמטרתו העיקרית היא איסוף מידע לצורך מסירתו לאחר כדרך עיסוק...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(2)  ...בעליו הוא גוף ציבורי...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(3)  מאגר מידע הכולל מידע שהוא אחד מאלה: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(א)   מידע על צנעת חייו האישיים של אדם, לרבות התנהגותו ברשות היחיד;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(ב)   מידע רפואי או מידע על מצבו הנפשי של אדם;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(ג)    מידע גנטי כהגדרתו בחוק מידע גנטי, התשס"א-2000;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(ד)   מידע על אודות דעותיו הפוליטיות או אמונותיו הדתיות של אדם;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(ה)   מידע על אודות עברו הפלילי של אדם;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(ו)    נתוני תקשורת כהגדרתם בחוק סדר הדין הפלילי (סמכויות אכיפה – נתוני תקשורת), התשס"ח-2007;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(ז)    מידע ביומטרי;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(ח)   מידע על נכסיו של אדם, חובותיו והתחייבויותיו הכלכליות, מצבו הכלכלי או שינוי בו, יכולתו לעמוד בהתחייבויותיו הכלכלית ומידת עמידתו בהם;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(ט)   הרגלי צריכה של אדם שיש בהם כדי ללמד על מידע לפי פרטים (א) עד (ז) או על אישיותו של אדם, אמונתו או דעותיו.</a:t>
                      </a:r>
                      <a:endParaRPr kumimoji="0" lang="en-US" altLang="he-IL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290513" marR="0" lvl="0" indent="-250825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כמו בינונית – לא כולל גוף ציבורי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54360"/>
                  </a:ext>
                </a:extLst>
              </a:tr>
              <a:tr h="61651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בעלי הרשאה</a:t>
                      </a:r>
                      <a:endParaRPr kumimoji="0" lang="en-US" altLang="he-IL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עד 10</a:t>
                      </a:r>
                      <a:endParaRPr kumimoji="0" lang="en-US" altLang="he-IL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בין 11-99</a:t>
                      </a:r>
                      <a:endParaRPr kumimoji="0" lang="en-US" altLang="he-IL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מעל 100</a:t>
                      </a:r>
                      <a:endParaRPr kumimoji="0" lang="en-US" altLang="he-IL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679418"/>
                  </a:ext>
                </a:extLst>
              </a:tr>
              <a:tr h="61651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מספר רשומות</a:t>
                      </a:r>
                      <a:endParaRPr kumimoji="0" lang="en-US" altLang="he-IL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כל כמות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עד 100,000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מעל 100,000</a:t>
                      </a:r>
                      <a:endParaRPr kumimoji="0" lang="en-US" altLang="he-IL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704" marR="487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67541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:lc="http://schemas.openxmlformats.org/drawingml/2006/lockedCanvas" xmlns="" id="{EC026774-3BB5-43C3-AA5E-B53F97EE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98172"/>
            <a:ext cx="1154974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</a:pPr>
            <a:r>
              <a:rPr lang="he-IL" altLang="he-IL" sz="2400" b="1" u="sng" dirty="0" smtClean="0">
                <a:latin typeface="Arial" panose="020B0604020202020204" pitchFamily="34" charset="0"/>
              </a:rPr>
              <a:t>כתיבת מסמך </a:t>
            </a:r>
            <a:r>
              <a:rPr lang="he-IL" altLang="he-IL" sz="2400" b="1" u="sng" dirty="0">
                <a:latin typeface="Arial" panose="020B0604020202020204" pitchFamily="34" charset="0"/>
              </a:rPr>
              <a:t>הגדרות </a:t>
            </a:r>
            <a:r>
              <a:rPr lang="he-IL" altLang="he-IL" sz="2400" b="1" u="sng" dirty="0" smtClean="0">
                <a:latin typeface="Arial" panose="020B0604020202020204" pitchFamily="34" charset="0"/>
              </a:rPr>
              <a:t>מאגר - הכולל</a:t>
            </a:r>
            <a:endParaRPr lang="he-IL" altLang="he-IL" sz="2400" b="1" u="sng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תיאור כללי של </a:t>
            </a:r>
            <a:r>
              <a:rPr lang="he-IL" altLang="he-IL" sz="2400" b="1" u="sng" dirty="0">
                <a:latin typeface="Arial" panose="020B0604020202020204" pitchFamily="34" charset="0"/>
              </a:rPr>
              <a:t>פעולות האיסוף והשימוש </a:t>
            </a:r>
            <a:r>
              <a:rPr lang="he-IL" altLang="he-IL" sz="2400" dirty="0">
                <a:latin typeface="Arial" panose="020B0604020202020204" pitchFamily="34" charset="0"/>
              </a:rPr>
              <a:t>במידע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תיאור </a:t>
            </a:r>
            <a:r>
              <a:rPr lang="he-IL" altLang="he-IL" sz="2400" b="1" u="sng" dirty="0">
                <a:latin typeface="Arial" panose="020B0604020202020204" pitchFamily="34" charset="0"/>
              </a:rPr>
              <a:t>מטרות </a:t>
            </a:r>
            <a:r>
              <a:rPr lang="he-IL" altLang="he-IL" sz="2400" dirty="0">
                <a:latin typeface="Arial" panose="020B0604020202020204" pitchFamily="34" charset="0"/>
              </a:rPr>
              <a:t>השימוש במידע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סוגי המידע השונים הכלולים במאגר המידע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פרטים על </a:t>
            </a:r>
            <a:r>
              <a:rPr lang="he-IL" altLang="he-IL" sz="2400" b="1" u="sng" dirty="0">
                <a:latin typeface="Arial" panose="020B0604020202020204" pitchFamily="34" charset="0"/>
              </a:rPr>
              <a:t>העברת מאגר המידע, או חלק מהותי ממנו אל מחוץ לגבולות המדינה ...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פעולות עיבוד מידע באמצעות מחזיק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הסיכונים העיקריים של פגיעה באבטחת המידע, וההתמודדות עמם</a:t>
            </a: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שמו של </a:t>
            </a:r>
            <a:r>
              <a:rPr lang="he-IL" altLang="he-IL" sz="2400" b="1" dirty="0">
                <a:latin typeface="Arial" panose="020B0604020202020204" pitchFamily="34" charset="0"/>
              </a:rPr>
              <a:t>מנהל מאגר </a:t>
            </a:r>
            <a:r>
              <a:rPr lang="he-IL" altLang="he-IL" sz="2400" dirty="0">
                <a:latin typeface="Arial" panose="020B0604020202020204" pitchFamily="34" charset="0"/>
              </a:rPr>
              <a:t>המידע, של </a:t>
            </a:r>
            <a:r>
              <a:rPr lang="he-IL" altLang="he-IL" sz="2400" b="1" dirty="0">
                <a:latin typeface="Arial" panose="020B0604020202020204" pitchFamily="34" charset="0"/>
              </a:rPr>
              <a:t>מחזיק המאגר </a:t>
            </a:r>
            <a:r>
              <a:rPr lang="he-IL" altLang="he-IL" sz="2400" dirty="0">
                <a:latin typeface="Arial" panose="020B0604020202020204" pitchFamily="34" charset="0"/>
              </a:rPr>
              <a:t>ושל </a:t>
            </a:r>
            <a:r>
              <a:rPr lang="he-IL" altLang="he-IL" sz="2400" b="1" dirty="0">
                <a:latin typeface="Arial" panose="020B0604020202020204" pitchFamily="34" charset="0"/>
              </a:rPr>
              <a:t>הממונה על אבטחת מידע </a:t>
            </a:r>
            <a:r>
              <a:rPr lang="he-IL" altLang="he-IL" sz="2400" dirty="0">
                <a:latin typeface="Arial" panose="020B0604020202020204" pitchFamily="34" charset="0"/>
              </a:rPr>
              <a:t>בו, אם מונה </a:t>
            </a:r>
            <a:r>
              <a:rPr lang="he-IL" altLang="he-IL" sz="2400" dirty="0" smtClean="0">
                <a:latin typeface="Arial" panose="020B0604020202020204" pitchFamily="34" charset="0"/>
              </a:rPr>
              <a:t>כזה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dirty="0">
                <a:latin typeface="Arial" panose="020B0604020202020204" pitchFamily="34" charset="0"/>
              </a:rPr>
              <a:t>בדיקת עדכניות המסמך </a:t>
            </a:r>
            <a:r>
              <a:rPr lang="he-IL" altLang="he-IL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ובדיקה של כמות המידע הנאגר </a:t>
            </a:r>
            <a:r>
              <a:rPr lang="he-IL" altLang="he-IL" sz="2400" dirty="0">
                <a:latin typeface="Arial" panose="020B0604020202020204" pitchFamily="34" charset="0"/>
              </a:rPr>
              <a:t>– </a:t>
            </a:r>
            <a:r>
              <a:rPr lang="he-IL" altLang="he-IL" sz="2400" b="1" dirty="0">
                <a:latin typeface="Arial" panose="020B0604020202020204" pitchFamily="34" charset="0"/>
              </a:rPr>
              <a:t>אחת לשנה </a:t>
            </a:r>
            <a:r>
              <a:rPr lang="he-IL" altLang="he-IL" sz="2400" dirty="0">
                <a:latin typeface="Arial" panose="020B0604020202020204" pitchFamily="34" charset="0"/>
              </a:rPr>
              <a:t>(האם כל המידע אכן נדרש</a:t>
            </a:r>
            <a:r>
              <a:rPr lang="he-IL" altLang="he-IL" sz="2400" dirty="0" smtClean="0">
                <a:latin typeface="Arial" panose="020B0604020202020204" pitchFamily="34" charset="0"/>
              </a:rPr>
              <a:t>)</a:t>
            </a:r>
            <a:r>
              <a:rPr lang="en-US" altLang="he-IL" sz="2400" dirty="0" smtClean="0">
                <a:latin typeface="Arial" panose="020B0604020202020204" pitchFamily="34" charset="0"/>
              </a:rPr>
              <a:t/>
            </a:r>
            <a:br>
              <a:rPr lang="en-US" altLang="he-IL" sz="2400" dirty="0" smtClean="0">
                <a:latin typeface="Arial" panose="020B0604020202020204" pitchFamily="34" charset="0"/>
              </a:rPr>
            </a:b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r>
              <a:rPr lang="he-IL" altLang="he-IL" sz="2400" b="1" u="sng" dirty="0">
                <a:latin typeface="Arial" panose="020B0604020202020204" pitchFamily="34" charset="0"/>
              </a:rPr>
              <a:t>מינוי ממונה על אבטחת מידע</a:t>
            </a:r>
            <a:r>
              <a:rPr lang="he-IL" altLang="he-IL" sz="2400" dirty="0">
                <a:latin typeface="Arial" panose="020B0604020202020204" pitchFamily="34" charset="0"/>
              </a:rPr>
              <a:t> (למחזיק מעל 5 מאגרים המחייבים רישום) – היעדר ניגוד עניינים והקצאת </a:t>
            </a:r>
            <a:r>
              <a:rPr lang="he-IL" altLang="he-IL" sz="2400" dirty="0" smtClean="0">
                <a:latin typeface="Arial" panose="020B0604020202020204" pitchFamily="34" charset="0"/>
              </a:rPr>
              <a:t>משאבים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</a:pPr>
            <a:endParaRPr lang="he-IL" altLang="he-IL" sz="2400" dirty="0">
              <a:latin typeface="Arial" panose="020B0604020202020204" pitchFamily="34" charset="0"/>
            </a:endParaRPr>
          </a:p>
        </p:txBody>
      </p:sp>
      <p:sp>
        <p:nvSpPr>
          <p:cNvPr id="28" name="Parallelogram 27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87486" y="522752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אז מהן החובות?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31" name="Picture 30" descr="icons8-plus-4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62338" y="1698172"/>
            <a:ext cx="588148" cy="588148"/>
          </a:xfrm>
          <a:prstGeom prst="rect">
            <a:avLst/>
          </a:prstGeom>
        </p:spPr>
      </p:pic>
      <p:pic>
        <p:nvPicPr>
          <p:cNvPr id="32" name="Picture 31" descr="icons8-plus-4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62337" y="5725886"/>
            <a:ext cx="588148" cy="588148"/>
          </a:xfrm>
          <a:prstGeom prst="rect">
            <a:avLst/>
          </a:prstGeom>
        </p:spPr>
      </p:pic>
      <p:pic>
        <p:nvPicPr>
          <p:cNvPr id="33" name="Picture 32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58" y="1687286"/>
            <a:ext cx="1107077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r>
              <a:rPr lang="he-IL" sz="2400" b="1" u="sng" dirty="0"/>
              <a:t>הטמעת נוהל אבטחה </a:t>
            </a:r>
            <a:r>
              <a:rPr lang="he-IL" sz="2400" dirty="0"/>
              <a:t>– כולל בין היתר את החובה לכלול </a:t>
            </a:r>
            <a:r>
              <a:rPr lang="he-IL" sz="2400" dirty="0" smtClean="0"/>
              <a:t>את "הסיכונים </a:t>
            </a:r>
            <a:r>
              <a:rPr lang="he-IL" sz="2400" dirty="0"/>
              <a:t>שחשוף להם המידע שבמאגר...לרבות אלה הנובעים ממבנה מערכות המאגר...אופן קביעת סיכונים אלה, ואופן הטיפול בהם..."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מיפוי המאגר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מבדקי חדירה וסקרי סיכונים (ברמה הגבוהה</a:t>
            </a:r>
            <a:r>
              <a:rPr lang="he-IL" sz="2400" dirty="0" smtClean="0"/>
              <a:t>)</a:t>
            </a:r>
            <a:endParaRPr lang="he-IL" sz="24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אבטחה פיזית </a:t>
            </a:r>
            <a:r>
              <a:rPr lang="he-IL" sz="2400" dirty="0" smtClean="0"/>
              <a:t>וסביבתית</a:t>
            </a:r>
            <a:endParaRPr lang="he-IL" sz="24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ניהול כ"א – מגבלת הרשאות, בדיקות, הדרכות וכדו</a:t>
            </a:r>
            <a:r>
              <a:rPr lang="he-IL" sz="2400" dirty="0" smtClean="0"/>
              <a:t>' </a:t>
            </a:r>
            <a:endParaRPr lang="he-IL" sz="24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ניהול ובקרת הרשאות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מדיניות "נתיקים" 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הגנת התקשורת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מיקור </a:t>
            </a:r>
            <a:r>
              <a:rPr lang="he-IL" sz="2400" dirty="0" smtClean="0"/>
              <a:t>חוץ</a:t>
            </a:r>
            <a:endParaRPr lang="he-IL" sz="24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ביקורות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dirty="0"/>
              <a:t>החובות החלות על בעל המאגר חלות גם על </a:t>
            </a:r>
            <a:r>
              <a:rPr lang="he-IL" sz="2400" dirty="0" smtClean="0"/>
              <a:t>המחזיק בשינויים </a:t>
            </a:r>
            <a:r>
              <a:rPr lang="he-IL" sz="2400" dirty="0"/>
              <a:t>המחוייבים</a:t>
            </a:r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14" name="Parallelogram 13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87486" y="522752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אז מהן החובות?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8" name="Picture 17" descr="icons8-plus-4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4366" y="1632857"/>
            <a:ext cx="588148" cy="588148"/>
          </a:xfrm>
          <a:prstGeom prst="rect">
            <a:avLst/>
          </a:prstGeom>
        </p:spPr>
      </p:pic>
      <p:pic>
        <p:nvPicPr>
          <p:cNvPr id="19" name="Picture 18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226" y="2002971"/>
            <a:ext cx="89807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he-IL" sz="2400" dirty="0" smtClean="0">
                <a:ln w="0"/>
              </a:rPr>
              <a:t>הרשם </a:t>
            </a:r>
            <a:r>
              <a:rPr lang="he-IL" sz="2400" b="1" u="sng" dirty="0" smtClean="0">
                <a:ln w="0"/>
              </a:rPr>
              <a:t>רשאי</a:t>
            </a:r>
            <a:r>
              <a:rPr lang="he-IL" sz="2400" dirty="0" smtClean="0">
                <a:ln w="0"/>
              </a:rPr>
              <a:t>, אם ראה כי קיימים טעמים שמצדיקים זאת, </a:t>
            </a:r>
            <a:r>
              <a:rPr lang="he-IL" sz="2400" b="1" dirty="0" smtClean="0">
                <a:ln w="0"/>
              </a:rPr>
              <a:t>לפטור מאגר מסוים מחובות אבטחת מידע לפי תקנות אלה</a:t>
            </a:r>
            <a:r>
              <a:rPr lang="he-IL" sz="2400" dirty="0" smtClean="0">
                <a:ln w="0"/>
              </a:rPr>
              <a:t>, או להחיל על מאגר מסוים חובות לפי תקנות אלה, כולן או חלקן, לפי נסיבות העניין, ובין השאר בהתחשב </a:t>
            </a:r>
            <a:r>
              <a:rPr lang="he-IL" sz="2400" b="1" dirty="0" smtClean="0">
                <a:ln w="0"/>
              </a:rPr>
              <a:t>בגודל המאגר, סוג המידע שנמצא בו, היקף הפעילות של המאגר או מספר בעלי ההרשאות בו</a:t>
            </a:r>
            <a:endParaRPr lang="he-IL" sz="2400" b="1" u="sng" dirty="0" smtClean="0">
              <a:ln w="0"/>
            </a:endParaRPr>
          </a:p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pic>
        <p:nvPicPr>
          <p:cNvPr id="9" name="Picture 8" descr="id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2422" y="2264229"/>
            <a:ext cx="976807" cy="976807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 flipV="1">
            <a:off x="337457" y="-1"/>
            <a:ext cx="11854543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V="1">
            <a:off x="1491343" y="522514"/>
            <a:ext cx="9208909" cy="829648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64229" y="522752"/>
            <a:ext cx="7489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לא לשכוח – הטיפ החשוב ביותר!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7" name="Picture 16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029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lc="http://schemas.openxmlformats.org/drawingml/2006/lockedCanvas" xmlns="" id="{F04140D3-FE0B-4C19-B934-9D09F8C8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53469"/>
            <a:ext cx="1140822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31א.  (א)  העושה אחד מאלה, דינו - מאסר שנה: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(1)   מנהל, מחזיק או משתמש במאגר מידע בניגוד להוראות סעיף </a:t>
            </a:r>
            <a:r>
              <a:rPr lang="he-IL" altLang="he-IL" sz="2400" dirty="0" smtClean="0">
                <a:latin typeface="Arial" panose="020B0604020202020204" pitchFamily="34" charset="0"/>
              </a:rPr>
              <a:t>8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(2)   מוסר פרטים לא נכונים בבקשה לרישום מאגר מידע כנדרש </a:t>
            </a:r>
            <a:r>
              <a:rPr lang="he-IL" altLang="he-IL" sz="2400" dirty="0" smtClean="0">
                <a:latin typeface="Arial" panose="020B0604020202020204" pitchFamily="34" charset="0"/>
              </a:rPr>
              <a:t>בסעיף 9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(4)   אינו מקיים את הוראות סעיפים 13 ו-13א לענין זכות העיון במידע המוחזק במאגר מידע, או אינו מתקן מידע על פי הוראות סעיף </a:t>
            </a:r>
            <a:r>
              <a:rPr lang="he-IL" altLang="he-IL" sz="2400" dirty="0" smtClean="0">
                <a:latin typeface="Arial" panose="020B0604020202020204" pitchFamily="34" charset="0"/>
              </a:rPr>
              <a:t>14</a:t>
            </a:r>
            <a:endParaRPr lang="he-IL" altLang="he-IL" sz="24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(5)   מאפשר גישה למאגר מידע בניגוד להוראות סעיף 17א(א)</a:t>
            </a:r>
          </a:p>
        </p:txBody>
      </p:sp>
      <p:sp>
        <p:nvSpPr>
          <p:cNvPr id="15" name="Parallelogram 14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4" y="500981"/>
            <a:ext cx="570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הסנקציות הפליליות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8" name="Picture 17" descr="אודיט רקע לבן ממורכ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029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:lc="http://schemas.openxmlformats.org/drawingml/2006/lockedCanvas" xmlns="" id="{C50CFCA3-DE0B-4757-B12C-723C489E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11702143" cy="494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בודקים - איזה 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מאגרים יש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לי בכלל</a:t>
            </a:r>
            <a:r>
              <a:rPr lang="he-IL" altLang="he-IL" sz="2200" dirty="0" smtClean="0">
                <a:solidFill>
                  <a:srgbClr val="161616"/>
                </a:solidFill>
              </a:rPr>
              <a:t>?</a:t>
            </a: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האם כל מה שהגדרתי כמאגר </a:t>
            </a:r>
            <a:r>
              <a:rPr lang="he-IL" altLang="he-IL" sz="2200" dirty="0" err="1">
                <a:solidFill>
                  <a:srgbClr val="161616"/>
                </a:solidFill>
                <a:latin typeface="Arial" panose="020B0604020202020204" pitchFamily="34" charset="0"/>
              </a:rPr>
              <a:t>המחוייב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ברישום אכן נרשם?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הזדמנות לעשות סדר – מחיקת וביעור כל מידע שאינו נדרש  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עוד קצת סדר – מי יכול לגשת לאיזה מידע בארגון? האם זה נחוץ לנו?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סיווג המידע לפי רמת האבטחה הנדרשת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קביעת מדיניות ונהלים:</a:t>
            </a:r>
          </a:p>
          <a:p>
            <a:pPr lvl="1" algn="r" rt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מי יכול לראות איזה מידע?</a:t>
            </a:r>
          </a:p>
          <a:p>
            <a:pPr lvl="1" algn="r" rt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מי יכול להוציא מידע? איך? איזה מידע?</a:t>
            </a:r>
          </a:p>
          <a:p>
            <a:pPr lvl="1" algn="r" rt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איך אפשר לגשת למידע שברשותי? (אבטחה שיש לנקוט)</a:t>
            </a:r>
          </a:p>
          <a:p>
            <a:pPr lvl="1" algn="r" rt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איפה נמצא המידע שלנו? (ברשותנו, ענן, מחזיק חיצוני), והאם זה מספק את הרמה שהיינו רוצים?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מינוי מנהלי מאגר וממונה אבטחת מידע (גם אם רגולטורית איננו </a:t>
            </a:r>
            <a:r>
              <a:rPr lang="he-IL" altLang="he-IL" sz="2200" dirty="0" err="1">
                <a:solidFill>
                  <a:srgbClr val="161616"/>
                </a:solidFill>
                <a:latin typeface="Arial" panose="020B0604020202020204" pitchFamily="34" charset="0"/>
              </a:rPr>
              <a:t>מחוייבים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בכך)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מכתבי נוחות ממחזיקים או מגורמים בעלי גישה למאגרים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שברשותנו </a:t>
            </a: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הטמעת תהליכים סדורים ולא פחות חשוב מכך - </a:t>
            </a:r>
            <a:r>
              <a:rPr lang="he-IL" altLang="he-IL" sz="2200" b="1" u="sng" dirty="0">
                <a:solidFill>
                  <a:srgbClr val="161616"/>
                </a:solidFill>
                <a:latin typeface="Arial" panose="020B0604020202020204" pitchFamily="34" charset="0"/>
              </a:rPr>
              <a:t>בקרות</a:t>
            </a:r>
          </a:p>
          <a:p>
            <a:pPr lvl="1"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16" name="Parallelogram 15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87486" y="457437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אז מה עושים?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9" name="Picture 18" descr="אודיט רקע לבן ממורכ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029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lc="http://schemas.openxmlformats.org/drawingml/2006/lockedCanvas" xmlns="" id="{91ACD650-C859-4E3C-A600-CFCE729B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72" y="1983807"/>
            <a:ext cx="1054281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ההבדל בין המשפטי לטכנולוגי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- 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מה בין "מערכת" או אפליקציה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למאגר</a:t>
            </a: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רמת האבטחה הנדרשת - רגישות "שאינה רגולטורית" (מאגר של ארגון החולים ב.... שמכיל מעט רשומות ומעט משתמשים  - האם ברמה הבסיסית?!)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ספק שירותים / מחזיק מאגר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- 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איפה עובר קו </a:t>
            </a:r>
            <a:r>
              <a:rPr lang="he-IL" altLang="he-IL" sz="2200" dirty="0" smtClean="0">
                <a:solidFill>
                  <a:srgbClr val="161616"/>
                </a:solidFill>
                <a:latin typeface="Arial" panose="020B0604020202020204" pitchFamily="34" charset="0"/>
              </a:rPr>
              <a:t>הגבול</a:t>
            </a: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החלת הוראות החוק על משתמשים שאינם עובדי הארגון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דילמת ה-</a:t>
            </a:r>
            <a:r>
              <a:rPr lang="en-US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PAPERLESS</a:t>
            </a: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 – לסרוק או לא לסרוק, זאת השאלה...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e-IL" altLang="he-IL" sz="2200" dirty="0">
                <a:solidFill>
                  <a:srgbClr val="161616"/>
                </a:solidFill>
                <a:latin typeface="Arial" panose="020B0604020202020204" pitchFamily="34" charset="0"/>
              </a:rPr>
              <a:t>טיפול במידע עודף</a:t>
            </a:r>
          </a:p>
          <a:p>
            <a:pPr algn="r" rtl="1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he-IL" altLang="he-IL" sz="22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87486" y="522752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כמה סיפורים מהחיים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8" name="Picture 17" descr="אודיט רקע לבן ממורכ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9029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pic>
        <p:nvPicPr>
          <p:cNvPr id="9" name="Picture 8" descr="ques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96" y="1828296"/>
            <a:ext cx="4768952" cy="4768952"/>
          </a:xfrm>
          <a:prstGeom prst="rect">
            <a:avLst/>
          </a:prstGeom>
        </p:spPr>
      </p:pic>
      <p:sp>
        <p:nvSpPr>
          <p:cNvPr id="15" name="Parallelogram 14"/>
          <p:cNvSpPr/>
          <p:nvPr/>
        </p:nvSpPr>
        <p:spPr>
          <a:xfrm flipV="1">
            <a:off x="5660571" y="0"/>
            <a:ext cx="6531429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V="1">
            <a:off x="6574971" y="473362"/>
            <a:ext cx="5246509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72400" y="53363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שאלות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8" name="Picture 17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FF6D15-3A52-490D-9E98-9024CE7D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5229"/>
            <a:ext cx="117565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defRPr/>
            </a:pPr>
            <a:endParaRPr lang="he-IL" sz="2000" b="1" u="sng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  <a:p>
            <a:pPr marL="342900" indent="-342900" algn="r" rtl="1" eaLnBrk="1" hangingPunct="1">
              <a:buFont typeface="Wingdings" panose="05000000000000000000" pitchFamily="2" charset="2"/>
              <a:buChar char="q"/>
              <a:defRPr/>
            </a:pPr>
            <a:endParaRPr lang="he-IL" sz="2000" dirty="0"/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xmlns:lc="http://schemas.openxmlformats.org/drawingml/2006/lockedCanvas" xmlns="" id="{A8254E93-BC95-40AE-B6B8-CC56E1DD81C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73829" cy="22315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4000" b="1" dirty="0"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:lc="http://schemas.openxmlformats.org/drawingml/2006/lockedCanvas" xmlns="" id="{440581A5-AA59-4D3D-95A0-CFC4C02D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26261" y="1981201"/>
            <a:ext cx="6361250" cy="41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arallelogram 17"/>
          <p:cNvSpPr/>
          <p:nvPr/>
        </p:nvSpPr>
        <p:spPr>
          <a:xfrm flipV="1">
            <a:off x="5660571" y="0"/>
            <a:ext cx="6531429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V="1">
            <a:off x="6574971" y="473362"/>
            <a:ext cx="5246509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72400" y="53363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תודה!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21" name="Picture 20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7766"/>
            <a:ext cx="1817914" cy="700234"/>
          </a:xfrm>
          <a:prstGeom prst="rect">
            <a:avLst/>
          </a:prstGeom>
        </p:spPr>
      </p:pic>
      <p:pic>
        <p:nvPicPr>
          <p:cNvPr id="22" name="Picture 21" descr="1240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62600"/>
            <a:ext cx="475312" cy="475312"/>
          </a:xfrm>
          <a:prstGeom prst="rect">
            <a:avLst/>
          </a:prstGeom>
        </p:spPr>
      </p:pic>
      <p:pic>
        <p:nvPicPr>
          <p:cNvPr id="25" name="Picture 24" descr="1240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30" y="5584372"/>
            <a:ext cx="475312" cy="475312"/>
          </a:xfrm>
          <a:prstGeom prst="rect">
            <a:avLst/>
          </a:prstGeom>
        </p:spPr>
      </p:pic>
      <p:pic>
        <p:nvPicPr>
          <p:cNvPr id="26" name="Picture 25" descr="1240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060" y="5606141"/>
            <a:ext cx="475312" cy="475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07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 flipV="1">
            <a:off x="988538" y="418934"/>
            <a:ext cx="9777027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56172" y="1351839"/>
            <a:ext cx="532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000" dirty="0" smtClean="0">
                <a:solidFill>
                  <a:schemeClr val="bg1"/>
                </a:solidFill>
                <a:latin typeface="Fb ReformaNarrow" panose="02020503050405020304" pitchFamily="18" charset="-79"/>
                <a:cs typeface="Fb ReformaNarrow" panose="02020503050405020304" pitchFamily="18" charset="-79"/>
              </a:rPr>
              <a:t> </a:t>
            </a:r>
            <a:endParaRPr lang="he-IL" sz="4000" dirty="0">
              <a:solidFill>
                <a:schemeClr val="bg1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96885" y="370352"/>
            <a:ext cx="695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2800" b="1" dirty="0" smtClean="0">
                <a:solidFill>
                  <a:srgbClr val="C00000"/>
                </a:solidFill>
              </a:rPr>
              <a:t>מגמות שהביאו לגידול בהיקף הסיכון המשפטי ביחס למידע הנאגר</a:t>
            </a:r>
            <a:endParaRPr lang="he-IL" sz="28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14622" y="1938050"/>
            <a:ext cx="5434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גידול בהיקף פעילות הרגולטורים, הרגולציה והסמכויות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42862" y="2993962"/>
            <a:ext cx="4942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גידול השימוש במנגנוני "אכיפה פרטית" (תביעות)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89171" y="4132106"/>
            <a:ext cx="5519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גיוון בכלים המשפטים – תובענות ייצוגיות, תביעות נגזרות, "ידיד בית המשפט", "עותר ציבורי" ועוד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5413" y="1916275"/>
            <a:ext cx="4902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ריבוי ארגונים חברתיים העוסקים בתחומים שונים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9973" y="3015733"/>
            <a:ext cx="4430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 מהירות העברת המידע – רשתות חברתיות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570" y="4129093"/>
            <a:ext cx="5050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 הגברת החקיקה בנושא זכויות הציבור וגידול במודעות לזכויות אלו (קמפיינים של הרגולטור)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15106" y="5606534"/>
            <a:ext cx="2095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000" dirty="0" smtClean="0">
                <a:solidFill>
                  <a:srgbClr val="161616"/>
                </a:solidFill>
                <a:latin typeface="Arial" panose="020B0604020202020204" pitchFamily="34" charset="0"/>
              </a:rPr>
              <a:t> ריבוי במידע הנאגר</a:t>
            </a:r>
            <a:endParaRPr lang="he-IL" altLang="he-IL" sz="2000" dirty="0">
              <a:solidFill>
                <a:srgbClr val="161616"/>
              </a:solidFill>
              <a:latin typeface="Arial" panose="020B0604020202020204" pitchFamily="34" charset="0"/>
            </a:endParaRPr>
          </a:p>
        </p:txBody>
      </p:sp>
      <p:pic>
        <p:nvPicPr>
          <p:cNvPr id="48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5571" y="1742604"/>
            <a:ext cx="653142" cy="653142"/>
          </a:xfrm>
          <a:prstGeom prst="rect">
            <a:avLst/>
          </a:prstGeom>
        </p:spPr>
      </p:pic>
      <p:pic>
        <p:nvPicPr>
          <p:cNvPr id="49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2030" y="2918262"/>
            <a:ext cx="653142" cy="653142"/>
          </a:xfrm>
          <a:prstGeom prst="rect">
            <a:avLst/>
          </a:prstGeom>
        </p:spPr>
      </p:pic>
      <p:pic>
        <p:nvPicPr>
          <p:cNvPr id="50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5573" y="4202777"/>
            <a:ext cx="653142" cy="653142"/>
          </a:xfrm>
          <a:prstGeom prst="rect">
            <a:avLst/>
          </a:prstGeom>
        </p:spPr>
      </p:pic>
      <p:pic>
        <p:nvPicPr>
          <p:cNvPr id="51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9572" y="1862349"/>
            <a:ext cx="653142" cy="653142"/>
          </a:xfrm>
          <a:prstGeom prst="rect">
            <a:avLst/>
          </a:prstGeom>
        </p:spPr>
      </p:pic>
      <p:pic>
        <p:nvPicPr>
          <p:cNvPr id="52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341" y="2885606"/>
            <a:ext cx="653142" cy="653142"/>
          </a:xfrm>
          <a:prstGeom prst="rect">
            <a:avLst/>
          </a:prstGeom>
        </p:spPr>
      </p:pic>
      <p:pic>
        <p:nvPicPr>
          <p:cNvPr id="53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2230" y="4115691"/>
            <a:ext cx="653142" cy="653142"/>
          </a:xfrm>
          <a:prstGeom prst="rect">
            <a:avLst/>
          </a:prstGeom>
        </p:spPr>
      </p:pic>
      <p:pic>
        <p:nvPicPr>
          <p:cNvPr id="54" name="תמונה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571" y="5476405"/>
            <a:ext cx="653142" cy="653142"/>
          </a:xfrm>
          <a:prstGeom prst="rect">
            <a:avLst/>
          </a:prstGeom>
        </p:spPr>
      </p:pic>
      <p:pic>
        <p:nvPicPr>
          <p:cNvPr id="55" name="Picture 54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26814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-1627096" y="-1580927"/>
            <a:ext cx="166806" cy="210701"/>
          </a:xfrm>
          <a:custGeom>
            <a:avLst/>
            <a:gdLst>
              <a:gd name="T0" fmla="*/ 55 w 67"/>
              <a:gd name="T1" fmla="*/ 66 h 84"/>
              <a:gd name="T2" fmla="*/ 67 w 67"/>
              <a:gd name="T3" fmla="*/ 84 h 84"/>
              <a:gd name="T4" fmla="*/ 45 w 67"/>
              <a:gd name="T5" fmla="*/ 53 h 84"/>
              <a:gd name="T6" fmla="*/ 45 w 67"/>
              <a:gd name="T7" fmla="*/ 52 h 84"/>
              <a:gd name="T8" fmla="*/ 45 w 67"/>
              <a:gd name="T9" fmla="*/ 52 h 84"/>
              <a:gd name="T10" fmla="*/ 29 w 67"/>
              <a:gd name="T11" fmla="*/ 32 h 84"/>
              <a:gd name="T12" fmla="*/ 9 w 67"/>
              <a:gd name="T13" fmla="*/ 10 h 84"/>
              <a:gd name="T14" fmla="*/ 0 w 67"/>
              <a:gd name="T15" fmla="*/ 0 h 84"/>
              <a:gd name="T16" fmla="*/ 0 w 67"/>
              <a:gd name="T17" fmla="*/ 0 h 84"/>
              <a:gd name="T18" fmla="*/ 45 w 67"/>
              <a:gd name="T19" fmla="*/ 52 h 84"/>
              <a:gd name="T20" fmla="*/ 45 w 67"/>
              <a:gd name="T21" fmla="*/ 53 h 84"/>
              <a:gd name="T22" fmla="*/ 50 w 67"/>
              <a:gd name="T23" fmla="*/ 59 h 84"/>
              <a:gd name="T24" fmla="*/ 55 w 67"/>
              <a:gd name="T25" fmla="*/ 6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84">
                <a:moveTo>
                  <a:pt x="55" y="66"/>
                </a:moveTo>
                <a:cubicBezTo>
                  <a:pt x="59" y="72"/>
                  <a:pt x="63" y="78"/>
                  <a:pt x="67" y="84"/>
                </a:cubicBezTo>
                <a:cubicBezTo>
                  <a:pt x="60" y="73"/>
                  <a:pt x="53" y="63"/>
                  <a:pt x="45" y="53"/>
                </a:cubicBezTo>
                <a:cubicBezTo>
                  <a:pt x="45" y="53"/>
                  <a:pt x="45" y="53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9" y="46"/>
                  <a:pt x="34" y="39"/>
                  <a:pt x="29" y="32"/>
                </a:cubicBezTo>
                <a:cubicBezTo>
                  <a:pt x="22" y="25"/>
                  <a:pt x="16" y="17"/>
                  <a:pt x="9" y="10"/>
                </a:cubicBezTo>
                <a:cubicBezTo>
                  <a:pt x="6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ubicBezTo>
                  <a:pt x="45" y="52"/>
                  <a:pt x="45" y="52"/>
                  <a:pt x="45" y="53"/>
                </a:cubicBezTo>
                <a:cubicBezTo>
                  <a:pt x="47" y="55"/>
                  <a:pt x="48" y="57"/>
                  <a:pt x="50" y="59"/>
                </a:cubicBezTo>
                <a:cubicBezTo>
                  <a:pt x="52" y="62"/>
                  <a:pt x="53" y="64"/>
                  <a:pt x="55" y="6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-3933096" y="406097"/>
            <a:ext cx="362874" cy="198994"/>
          </a:xfrm>
          <a:custGeom>
            <a:avLst/>
            <a:gdLst>
              <a:gd name="T0" fmla="*/ 0 w 146"/>
              <a:gd name="T1" fmla="*/ 81 h 81"/>
              <a:gd name="T2" fmla="*/ 146 w 146"/>
              <a:gd name="T3" fmla="*/ 0 h 81"/>
              <a:gd name="T4" fmla="*/ 60 w 146"/>
              <a:gd name="T5" fmla="*/ 53 h 81"/>
              <a:gd name="T6" fmla="*/ 53 w 146"/>
              <a:gd name="T7" fmla="*/ 56 h 81"/>
              <a:gd name="T8" fmla="*/ 0 w 146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81">
                <a:moveTo>
                  <a:pt x="0" y="81"/>
                </a:moveTo>
                <a:cubicBezTo>
                  <a:pt x="51" y="59"/>
                  <a:pt x="100" y="32"/>
                  <a:pt x="146" y="0"/>
                </a:cubicBezTo>
                <a:cubicBezTo>
                  <a:pt x="118" y="19"/>
                  <a:pt x="90" y="37"/>
                  <a:pt x="60" y="53"/>
                </a:cubicBezTo>
                <a:cubicBezTo>
                  <a:pt x="58" y="54"/>
                  <a:pt x="55" y="55"/>
                  <a:pt x="53" y="56"/>
                </a:cubicBezTo>
                <a:cubicBezTo>
                  <a:pt x="36" y="65"/>
                  <a:pt x="18" y="73"/>
                  <a:pt x="0" y="8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-428196" y="-2842570"/>
            <a:ext cx="8781" cy="17558"/>
          </a:xfrm>
          <a:custGeom>
            <a:avLst/>
            <a:gdLst>
              <a:gd name="T0" fmla="*/ 2 w 4"/>
              <a:gd name="T1" fmla="*/ 3 h 7"/>
              <a:gd name="T2" fmla="*/ 4 w 4"/>
              <a:gd name="T3" fmla="*/ 7 h 7"/>
              <a:gd name="T4" fmla="*/ 2 w 4"/>
              <a:gd name="T5" fmla="*/ 5 h 7"/>
              <a:gd name="T6" fmla="*/ 2 w 4"/>
              <a:gd name="T7" fmla="*/ 4 h 7"/>
              <a:gd name="T8" fmla="*/ 0 w 4"/>
              <a:gd name="T9" fmla="*/ 0 h 7"/>
              <a:gd name="T10" fmla="*/ 2 w 4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2" y="3"/>
                </a:moveTo>
                <a:cubicBezTo>
                  <a:pt x="2" y="5"/>
                  <a:pt x="3" y="6"/>
                  <a:pt x="4" y="7"/>
                </a:cubicBezTo>
                <a:cubicBezTo>
                  <a:pt x="3" y="6"/>
                  <a:pt x="3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-419419" y="-2825012"/>
            <a:ext cx="2927" cy="292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60510" y="-3120577"/>
            <a:ext cx="11706" cy="14633"/>
          </a:xfrm>
          <a:custGeom>
            <a:avLst/>
            <a:gdLst>
              <a:gd name="T0" fmla="*/ 4 w 4"/>
              <a:gd name="T1" fmla="*/ 5 h 6"/>
              <a:gd name="T2" fmla="*/ 4 w 4"/>
              <a:gd name="T3" fmla="*/ 6 h 6"/>
              <a:gd name="T4" fmla="*/ 3 w 4"/>
              <a:gd name="T5" fmla="*/ 4 h 6"/>
              <a:gd name="T6" fmla="*/ 2 w 4"/>
              <a:gd name="T7" fmla="*/ 3 h 6"/>
              <a:gd name="T8" fmla="*/ 0 w 4"/>
              <a:gd name="T9" fmla="*/ 1 h 6"/>
              <a:gd name="T10" fmla="*/ 0 w 4"/>
              <a:gd name="T11" fmla="*/ 0 h 6"/>
              <a:gd name="T12" fmla="*/ 4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4" y="5"/>
                </a:moveTo>
                <a:cubicBezTo>
                  <a:pt x="4" y="5"/>
                  <a:pt x="4" y="6"/>
                  <a:pt x="4" y="6"/>
                </a:cubicBezTo>
                <a:cubicBezTo>
                  <a:pt x="4" y="5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2"/>
                  <a:pt x="2" y="3"/>
                  <a:pt x="4" y="5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-422343" y="-2836718"/>
            <a:ext cx="8781" cy="23411"/>
          </a:xfrm>
          <a:custGeom>
            <a:avLst/>
            <a:gdLst>
              <a:gd name="T0" fmla="*/ 3 w 4"/>
              <a:gd name="T1" fmla="*/ 7 h 9"/>
              <a:gd name="T2" fmla="*/ 4 w 4"/>
              <a:gd name="T3" fmla="*/ 9 h 9"/>
              <a:gd name="T4" fmla="*/ 3 w 4"/>
              <a:gd name="T5" fmla="*/ 8 h 9"/>
              <a:gd name="T6" fmla="*/ 3 w 4"/>
              <a:gd name="T7" fmla="*/ 7 h 9"/>
              <a:gd name="T8" fmla="*/ 2 w 4"/>
              <a:gd name="T9" fmla="*/ 6 h 9"/>
              <a:gd name="T10" fmla="*/ 0 w 4"/>
              <a:gd name="T11" fmla="*/ 2 h 9"/>
              <a:gd name="T12" fmla="*/ 0 w 4"/>
              <a:gd name="T13" fmla="*/ 1 h 9"/>
              <a:gd name="T14" fmla="*/ 0 w 4"/>
              <a:gd name="T15" fmla="*/ 0 h 9"/>
              <a:gd name="T16" fmla="*/ 2 w 4"/>
              <a:gd name="T17" fmla="*/ 4 h 9"/>
              <a:gd name="T18" fmla="*/ 3 w 4"/>
              <a:gd name="T19" fmla="*/ 6 h 9"/>
              <a:gd name="T20" fmla="*/ 3 w 4"/>
              <a:gd name="T2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9">
                <a:moveTo>
                  <a:pt x="3" y="7"/>
                </a:moveTo>
                <a:cubicBezTo>
                  <a:pt x="3" y="8"/>
                  <a:pt x="4" y="8"/>
                  <a:pt x="4" y="9"/>
                </a:cubicBezTo>
                <a:cubicBezTo>
                  <a:pt x="4" y="9"/>
                  <a:pt x="3" y="8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2"/>
                  <a:pt x="1" y="3"/>
                  <a:pt x="2" y="4"/>
                </a:cubicBezTo>
                <a:cubicBezTo>
                  <a:pt x="2" y="5"/>
                  <a:pt x="2" y="5"/>
                  <a:pt x="3" y="6"/>
                </a:cubicBezTo>
                <a:cubicBezTo>
                  <a:pt x="3" y="6"/>
                  <a:pt x="3" y="7"/>
                  <a:pt x="3" y="7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-1627095" y="-1580927"/>
            <a:ext cx="114131" cy="131689"/>
          </a:xfrm>
          <a:custGeom>
            <a:avLst/>
            <a:gdLst>
              <a:gd name="T0" fmla="*/ 45 w 45"/>
              <a:gd name="T1" fmla="*/ 52 h 52"/>
              <a:gd name="T2" fmla="*/ 0 w 45"/>
              <a:gd name="T3" fmla="*/ 0 h 52"/>
              <a:gd name="T4" fmla="*/ 0 w 45"/>
              <a:gd name="T5" fmla="*/ 0 h 52"/>
              <a:gd name="T6" fmla="*/ 0 w 45"/>
              <a:gd name="T7" fmla="*/ 0 h 52"/>
              <a:gd name="T8" fmla="*/ 45 w 4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">
                <a:moveTo>
                  <a:pt x="45" y="52"/>
                </a:moveTo>
                <a:cubicBezTo>
                  <a:pt x="31" y="34"/>
                  <a:pt x="16" y="1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lose/>
              </a:path>
            </a:pathLst>
          </a:custGeom>
          <a:solidFill>
            <a:srgbClr val="FF50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66364" y="-3111799"/>
            <a:ext cx="11706" cy="14633"/>
          </a:xfrm>
          <a:custGeom>
            <a:avLst/>
            <a:gdLst>
              <a:gd name="T0" fmla="*/ 5 w 5"/>
              <a:gd name="T1" fmla="*/ 6 h 6"/>
              <a:gd name="T2" fmla="*/ 0 w 5"/>
              <a:gd name="T3" fmla="*/ 0 h 6"/>
              <a:gd name="T4" fmla="*/ 2 w 5"/>
              <a:gd name="T5" fmla="*/ 2 h 6"/>
              <a:gd name="T6" fmla="*/ 5 w 5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cubicBezTo>
                  <a:pt x="3" y="4"/>
                  <a:pt x="1" y="2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3"/>
                  <a:pt x="4" y="5"/>
                  <a:pt x="5" y="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54659" y="-3123504"/>
            <a:ext cx="5852" cy="2927"/>
          </a:xfrm>
          <a:custGeom>
            <a:avLst/>
            <a:gdLst>
              <a:gd name="T0" fmla="*/ 0 w 3"/>
              <a:gd name="T1" fmla="*/ 0 h 2"/>
              <a:gd name="T2" fmla="*/ 3 w 3"/>
              <a:gd name="T3" fmla="*/ 2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1"/>
                  <a:pt x="3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60511" y="-3120576"/>
            <a:ext cx="5852" cy="8781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reeform 44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אפליקציות גלגל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52711">
            <a:off x="5147217" y="-1591361"/>
            <a:ext cx="157099" cy="157099"/>
          </a:xfrm>
          <a:prstGeom prst="rect">
            <a:avLst/>
          </a:prstGeom>
          <a:effectLst/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:lc="http://schemas.openxmlformats.org/drawingml/2006/lockedCanvas" xmlns="" id="{4BB6E4B8-A24A-423A-A6B7-0DB8F7FF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57" y="1926771"/>
            <a:ext cx="87956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he-IL" sz="2400" dirty="0" smtClean="0"/>
              <a:t>לאירגון </a:t>
            </a:r>
            <a:r>
              <a:rPr lang="he-IL" sz="2400" dirty="0"/>
              <a:t>מידע מסוגים שונים</a:t>
            </a:r>
            <a:r>
              <a:rPr lang="he-IL" sz="2400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/>
          </a:p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האירגון </a:t>
            </a:r>
            <a:r>
              <a:rPr lang="he-IL" sz="2400" b="1" u="sng" dirty="0"/>
              <a:t>כמספק שירותים</a:t>
            </a:r>
            <a:r>
              <a:rPr lang="he-IL" sz="2400" dirty="0"/>
              <a:t> – נתונים אודות חברי הארגון ומקבלי השירות</a:t>
            </a:r>
            <a:r>
              <a:rPr lang="he-IL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/>
          </a:p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האירגון </a:t>
            </a:r>
            <a:r>
              <a:rPr lang="he-IL" sz="2400" b="1" u="sng" dirty="0"/>
              <a:t>כמעסיק</a:t>
            </a:r>
            <a:r>
              <a:rPr lang="he-IL" sz="2400" b="1" dirty="0"/>
              <a:t> – </a:t>
            </a:r>
          </a:p>
          <a:p>
            <a:pPr marL="914400" lvl="1" indent="-457200" algn="r" rtl="1" eaLnBrk="1" hangingPunct="1">
              <a:buFontTx/>
              <a:buAutoNum type="arabicPeriod"/>
              <a:defRPr/>
            </a:pPr>
            <a:r>
              <a:rPr lang="he-IL" sz="2400" dirty="0"/>
              <a:t>נתונים אודות עובדים הכוללים מידע אודות: מצב בריאותם, נתוני שכר, דיווחי מחלה, עיקולים, נוכחות, תיק אישי ואישורים שונים. </a:t>
            </a:r>
          </a:p>
          <a:p>
            <a:pPr marL="914400" lvl="1" indent="-457200" algn="r" rtl="1" eaLnBrk="1" hangingPunct="1">
              <a:buFontTx/>
              <a:buAutoNum type="arabicPeriod"/>
              <a:defRPr/>
            </a:pPr>
            <a:r>
              <a:rPr lang="he-IL" sz="2400" dirty="0"/>
              <a:t>נתונים אודות מועמדים לעבודה (כולל סיבות דחיה), מבחני אמינות וכדו</a:t>
            </a:r>
            <a:r>
              <a:rPr lang="he-IL" sz="2400" dirty="0" smtClean="0"/>
              <a:t>'...</a:t>
            </a:r>
            <a:endParaRPr lang="he-IL" sz="2400" dirty="0"/>
          </a:p>
        </p:txBody>
      </p:sp>
      <p:pic>
        <p:nvPicPr>
          <p:cNvPr id="72" name="Picture 71" descr="sup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14072" y="2503713"/>
            <a:ext cx="707071" cy="707071"/>
          </a:xfrm>
          <a:prstGeom prst="rect">
            <a:avLst/>
          </a:prstGeom>
        </p:spPr>
      </p:pic>
      <p:pic>
        <p:nvPicPr>
          <p:cNvPr id="73" name="Picture 72" descr="managem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50263" y="3886200"/>
            <a:ext cx="638222" cy="638222"/>
          </a:xfrm>
          <a:prstGeom prst="rect">
            <a:avLst/>
          </a:prstGeom>
        </p:spPr>
      </p:pic>
      <p:sp>
        <p:nvSpPr>
          <p:cNvPr id="75" name="Parallelogram 74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arallelogram 76"/>
          <p:cNvSpPr/>
          <p:nvPr/>
        </p:nvSpPr>
        <p:spPr>
          <a:xfrm flipV="1">
            <a:off x="923225" y="462476"/>
            <a:ext cx="9777027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371600" y="522752"/>
            <a:ext cx="852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מאגרי מידע סובבים את האירגון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81" name="Picture 80" descr="אודיט רקע לבן ממורכז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014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-1627096" y="-1580927"/>
            <a:ext cx="166806" cy="210701"/>
          </a:xfrm>
          <a:custGeom>
            <a:avLst/>
            <a:gdLst>
              <a:gd name="T0" fmla="*/ 55 w 67"/>
              <a:gd name="T1" fmla="*/ 66 h 84"/>
              <a:gd name="T2" fmla="*/ 67 w 67"/>
              <a:gd name="T3" fmla="*/ 84 h 84"/>
              <a:gd name="T4" fmla="*/ 45 w 67"/>
              <a:gd name="T5" fmla="*/ 53 h 84"/>
              <a:gd name="T6" fmla="*/ 45 w 67"/>
              <a:gd name="T7" fmla="*/ 52 h 84"/>
              <a:gd name="T8" fmla="*/ 45 w 67"/>
              <a:gd name="T9" fmla="*/ 52 h 84"/>
              <a:gd name="T10" fmla="*/ 29 w 67"/>
              <a:gd name="T11" fmla="*/ 32 h 84"/>
              <a:gd name="T12" fmla="*/ 9 w 67"/>
              <a:gd name="T13" fmla="*/ 10 h 84"/>
              <a:gd name="T14" fmla="*/ 0 w 67"/>
              <a:gd name="T15" fmla="*/ 0 h 84"/>
              <a:gd name="T16" fmla="*/ 0 w 67"/>
              <a:gd name="T17" fmla="*/ 0 h 84"/>
              <a:gd name="T18" fmla="*/ 45 w 67"/>
              <a:gd name="T19" fmla="*/ 52 h 84"/>
              <a:gd name="T20" fmla="*/ 45 w 67"/>
              <a:gd name="T21" fmla="*/ 53 h 84"/>
              <a:gd name="T22" fmla="*/ 50 w 67"/>
              <a:gd name="T23" fmla="*/ 59 h 84"/>
              <a:gd name="T24" fmla="*/ 55 w 67"/>
              <a:gd name="T25" fmla="*/ 6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84">
                <a:moveTo>
                  <a:pt x="55" y="66"/>
                </a:moveTo>
                <a:cubicBezTo>
                  <a:pt x="59" y="72"/>
                  <a:pt x="63" y="78"/>
                  <a:pt x="67" y="84"/>
                </a:cubicBezTo>
                <a:cubicBezTo>
                  <a:pt x="60" y="73"/>
                  <a:pt x="53" y="63"/>
                  <a:pt x="45" y="53"/>
                </a:cubicBezTo>
                <a:cubicBezTo>
                  <a:pt x="45" y="53"/>
                  <a:pt x="45" y="53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9" y="46"/>
                  <a:pt x="34" y="39"/>
                  <a:pt x="29" y="32"/>
                </a:cubicBezTo>
                <a:cubicBezTo>
                  <a:pt x="22" y="25"/>
                  <a:pt x="16" y="17"/>
                  <a:pt x="9" y="10"/>
                </a:cubicBezTo>
                <a:cubicBezTo>
                  <a:pt x="6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ubicBezTo>
                  <a:pt x="45" y="52"/>
                  <a:pt x="45" y="52"/>
                  <a:pt x="45" y="53"/>
                </a:cubicBezTo>
                <a:cubicBezTo>
                  <a:pt x="47" y="55"/>
                  <a:pt x="48" y="57"/>
                  <a:pt x="50" y="59"/>
                </a:cubicBezTo>
                <a:cubicBezTo>
                  <a:pt x="52" y="62"/>
                  <a:pt x="53" y="64"/>
                  <a:pt x="55" y="6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-3933096" y="406097"/>
            <a:ext cx="362874" cy="198994"/>
          </a:xfrm>
          <a:custGeom>
            <a:avLst/>
            <a:gdLst>
              <a:gd name="T0" fmla="*/ 0 w 146"/>
              <a:gd name="T1" fmla="*/ 81 h 81"/>
              <a:gd name="T2" fmla="*/ 146 w 146"/>
              <a:gd name="T3" fmla="*/ 0 h 81"/>
              <a:gd name="T4" fmla="*/ 60 w 146"/>
              <a:gd name="T5" fmla="*/ 53 h 81"/>
              <a:gd name="T6" fmla="*/ 53 w 146"/>
              <a:gd name="T7" fmla="*/ 56 h 81"/>
              <a:gd name="T8" fmla="*/ 0 w 146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81">
                <a:moveTo>
                  <a:pt x="0" y="81"/>
                </a:moveTo>
                <a:cubicBezTo>
                  <a:pt x="51" y="59"/>
                  <a:pt x="100" y="32"/>
                  <a:pt x="146" y="0"/>
                </a:cubicBezTo>
                <a:cubicBezTo>
                  <a:pt x="118" y="19"/>
                  <a:pt x="90" y="37"/>
                  <a:pt x="60" y="53"/>
                </a:cubicBezTo>
                <a:cubicBezTo>
                  <a:pt x="58" y="54"/>
                  <a:pt x="55" y="55"/>
                  <a:pt x="53" y="56"/>
                </a:cubicBezTo>
                <a:cubicBezTo>
                  <a:pt x="36" y="65"/>
                  <a:pt x="18" y="73"/>
                  <a:pt x="0" y="8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-428196" y="-2842570"/>
            <a:ext cx="8781" cy="17558"/>
          </a:xfrm>
          <a:custGeom>
            <a:avLst/>
            <a:gdLst>
              <a:gd name="T0" fmla="*/ 2 w 4"/>
              <a:gd name="T1" fmla="*/ 3 h 7"/>
              <a:gd name="T2" fmla="*/ 4 w 4"/>
              <a:gd name="T3" fmla="*/ 7 h 7"/>
              <a:gd name="T4" fmla="*/ 2 w 4"/>
              <a:gd name="T5" fmla="*/ 5 h 7"/>
              <a:gd name="T6" fmla="*/ 2 w 4"/>
              <a:gd name="T7" fmla="*/ 4 h 7"/>
              <a:gd name="T8" fmla="*/ 0 w 4"/>
              <a:gd name="T9" fmla="*/ 0 h 7"/>
              <a:gd name="T10" fmla="*/ 2 w 4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2" y="3"/>
                </a:moveTo>
                <a:cubicBezTo>
                  <a:pt x="2" y="5"/>
                  <a:pt x="3" y="6"/>
                  <a:pt x="4" y="7"/>
                </a:cubicBezTo>
                <a:cubicBezTo>
                  <a:pt x="3" y="6"/>
                  <a:pt x="3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-419419" y="-2825012"/>
            <a:ext cx="2927" cy="292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60510" y="-3120577"/>
            <a:ext cx="11706" cy="14633"/>
          </a:xfrm>
          <a:custGeom>
            <a:avLst/>
            <a:gdLst>
              <a:gd name="T0" fmla="*/ 4 w 4"/>
              <a:gd name="T1" fmla="*/ 5 h 6"/>
              <a:gd name="T2" fmla="*/ 4 w 4"/>
              <a:gd name="T3" fmla="*/ 6 h 6"/>
              <a:gd name="T4" fmla="*/ 3 w 4"/>
              <a:gd name="T5" fmla="*/ 4 h 6"/>
              <a:gd name="T6" fmla="*/ 2 w 4"/>
              <a:gd name="T7" fmla="*/ 3 h 6"/>
              <a:gd name="T8" fmla="*/ 0 w 4"/>
              <a:gd name="T9" fmla="*/ 1 h 6"/>
              <a:gd name="T10" fmla="*/ 0 w 4"/>
              <a:gd name="T11" fmla="*/ 0 h 6"/>
              <a:gd name="T12" fmla="*/ 4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4" y="5"/>
                </a:moveTo>
                <a:cubicBezTo>
                  <a:pt x="4" y="5"/>
                  <a:pt x="4" y="6"/>
                  <a:pt x="4" y="6"/>
                </a:cubicBezTo>
                <a:cubicBezTo>
                  <a:pt x="4" y="5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2"/>
                  <a:pt x="2" y="3"/>
                  <a:pt x="4" y="5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-422343" y="-2836718"/>
            <a:ext cx="8781" cy="23411"/>
          </a:xfrm>
          <a:custGeom>
            <a:avLst/>
            <a:gdLst>
              <a:gd name="T0" fmla="*/ 3 w 4"/>
              <a:gd name="T1" fmla="*/ 7 h 9"/>
              <a:gd name="T2" fmla="*/ 4 w 4"/>
              <a:gd name="T3" fmla="*/ 9 h 9"/>
              <a:gd name="T4" fmla="*/ 3 w 4"/>
              <a:gd name="T5" fmla="*/ 8 h 9"/>
              <a:gd name="T6" fmla="*/ 3 w 4"/>
              <a:gd name="T7" fmla="*/ 7 h 9"/>
              <a:gd name="T8" fmla="*/ 2 w 4"/>
              <a:gd name="T9" fmla="*/ 6 h 9"/>
              <a:gd name="T10" fmla="*/ 0 w 4"/>
              <a:gd name="T11" fmla="*/ 2 h 9"/>
              <a:gd name="T12" fmla="*/ 0 w 4"/>
              <a:gd name="T13" fmla="*/ 1 h 9"/>
              <a:gd name="T14" fmla="*/ 0 w 4"/>
              <a:gd name="T15" fmla="*/ 0 h 9"/>
              <a:gd name="T16" fmla="*/ 2 w 4"/>
              <a:gd name="T17" fmla="*/ 4 h 9"/>
              <a:gd name="T18" fmla="*/ 3 w 4"/>
              <a:gd name="T19" fmla="*/ 6 h 9"/>
              <a:gd name="T20" fmla="*/ 3 w 4"/>
              <a:gd name="T2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9">
                <a:moveTo>
                  <a:pt x="3" y="7"/>
                </a:moveTo>
                <a:cubicBezTo>
                  <a:pt x="3" y="8"/>
                  <a:pt x="4" y="8"/>
                  <a:pt x="4" y="9"/>
                </a:cubicBezTo>
                <a:cubicBezTo>
                  <a:pt x="4" y="9"/>
                  <a:pt x="3" y="8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2"/>
                  <a:pt x="1" y="3"/>
                  <a:pt x="2" y="4"/>
                </a:cubicBezTo>
                <a:cubicBezTo>
                  <a:pt x="2" y="5"/>
                  <a:pt x="2" y="5"/>
                  <a:pt x="3" y="6"/>
                </a:cubicBezTo>
                <a:cubicBezTo>
                  <a:pt x="3" y="6"/>
                  <a:pt x="3" y="7"/>
                  <a:pt x="3" y="7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-1627095" y="-1580927"/>
            <a:ext cx="114131" cy="131689"/>
          </a:xfrm>
          <a:custGeom>
            <a:avLst/>
            <a:gdLst>
              <a:gd name="T0" fmla="*/ 45 w 45"/>
              <a:gd name="T1" fmla="*/ 52 h 52"/>
              <a:gd name="T2" fmla="*/ 0 w 45"/>
              <a:gd name="T3" fmla="*/ 0 h 52"/>
              <a:gd name="T4" fmla="*/ 0 w 45"/>
              <a:gd name="T5" fmla="*/ 0 h 52"/>
              <a:gd name="T6" fmla="*/ 0 w 45"/>
              <a:gd name="T7" fmla="*/ 0 h 52"/>
              <a:gd name="T8" fmla="*/ 45 w 4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">
                <a:moveTo>
                  <a:pt x="45" y="52"/>
                </a:moveTo>
                <a:cubicBezTo>
                  <a:pt x="31" y="34"/>
                  <a:pt x="16" y="1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lose/>
              </a:path>
            </a:pathLst>
          </a:custGeom>
          <a:solidFill>
            <a:srgbClr val="FF50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66364" y="-3111799"/>
            <a:ext cx="11706" cy="14633"/>
          </a:xfrm>
          <a:custGeom>
            <a:avLst/>
            <a:gdLst>
              <a:gd name="T0" fmla="*/ 5 w 5"/>
              <a:gd name="T1" fmla="*/ 6 h 6"/>
              <a:gd name="T2" fmla="*/ 0 w 5"/>
              <a:gd name="T3" fmla="*/ 0 h 6"/>
              <a:gd name="T4" fmla="*/ 2 w 5"/>
              <a:gd name="T5" fmla="*/ 2 h 6"/>
              <a:gd name="T6" fmla="*/ 5 w 5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cubicBezTo>
                  <a:pt x="3" y="4"/>
                  <a:pt x="1" y="2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3"/>
                  <a:pt x="4" y="5"/>
                  <a:pt x="5" y="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54659" y="-3123504"/>
            <a:ext cx="5852" cy="2927"/>
          </a:xfrm>
          <a:custGeom>
            <a:avLst/>
            <a:gdLst>
              <a:gd name="T0" fmla="*/ 0 w 3"/>
              <a:gd name="T1" fmla="*/ 0 h 2"/>
              <a:gd name="T2" fmla="*/ 3 w 3"/>
              <a:gd name="T3" fmla="*/ 2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1"/>
                  <a:pt x="3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60511" y="-3120576"/>
            <a:ext cx="5852" cy="8781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reeform 44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אפליקציות גלגל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52711">
            <a:off x="5147217" y="-1591361"/>
            <a:ext cx="157099" cy="157099"/>
          </a:xfrm>
          <a:prstGeom prst="rect">
            <a:avLst/>
          </a:prstGeom>
          <a:effectLst/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:lc="http://schemas.openxmlformats.org/drawingml/2006/lockedCanvas" xmlns="" id="{4BB6E4B8-A24A-423A-A6B7-0DB8F7FF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7" y="2220683"/>
            <a:ext cx="102924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הארגון כמקבל שירותים</a:t>
            </a:r>
            <a:r>
              <a:rPr lang="he-IL" sz="2400" b="1" dirty="0" smtClean="0"/>
              <a:t> – </a:t>
            </a:r>
            <a:r>
              <a:rPr lang="he-IL" sz="2400" dirty="0" smtClean="0"/>
              <a:t>נתונים אודות ספקים (דירוג ספקים וסיבה להפסקת פעילות).  </a:t>
            </a:r>
          </a:p>
          <a:p>
            <a:pPr marL="457200" indent="-457200" algn="r" rtl="1" eaLnBrk="1" hangingPunct="1">
              <a:defRPr/>
            </a:pPr>
            <a:endParaRPr lang="he-IL" sz="2400" dirty="0" smtClean="0"/>
          </a:p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הארגון כמגייס משאבים </a:t>
            </a:r>
            <a:r>
              <a:rPr lang="he-IL" sz="2400" dirty="0" smtClean="0"/>
              <a:t>– נתונים אודות תורמים או תורמים פוטנציאליים</a:t>
            </a:r>
          </a:p>
          <a:p>
            <a:pPr marL="457200" indent="-457200" algn="r" rtl="1" eaLnBrk="1" hangingPunct="1"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pPr marL="457200" indent="-457200" algn="r" rtl="1" eaLnBrk="1" hangingPunct="1">
              <a:defRPr/>
            </a:pPr>
            <a:r>
              <a:rPr lang="he-IL" sz="2400" b="1" u="sng" dirty="0" smtClean="0"/>
              <a:t>ובנוסף</a:t>
            </a:r>
            <a:r>
              <a:rPr lang="he-IL" sz="2400" dirty="0" smtClean="0"/>
              <a:t> – מצלמות אבטחה, רשתות חברתיות וכו'...</a:t>
            </a:r>
            <a:endParaRPr lang="he-IL" sz="2400" dirty="0"/>
          </a:p>
        </p:txBody>
      </p:sp>
      <p:pic>
        <p:nvPicPr>
          <p:cNvPr id="26" name="Picture 25" descr="sup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6988" y="2090057"/>
            <a:ext cx="565555" cy="565555"/>
          </a:xfrm>
          <a:prstGeom prst="rect">
            <a:avLst/>
          </a:prstGeom>
        </p:spPr>
      </p:pic>
      <p:pic>
        <p:nvPicPr>
          <p:cNvPr id="27" name="Picture 26" descr="get-mone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36649" y="3167743"/>
            <a:ext cx="566780" cy="566780"/>
          </a:xfrm>
          <a:prstGeom prst="rect">
            <a:avLst/>
          </a:prstGeom>
        </p:spPr>
      </p:pic>
      <p:pic>
        <p:nvPicPr>
          <p:cNvPr id="28" name="Picture 27" descr="photo-came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88024" y="4299857"/>
            <a:ext cx="626289" cy="626289"/>
          </a:xfrm>
          <a:prstGeom prst="rect">
            <a:avLst/>
          </a:prstGeom>
        </p:spPr>
      </p:pic>
      <p:sp>
        <p:nvSpPr>
          <p:cNvPr id="29" name="Parallelogram 28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/>
          <p:cNvSpPr/>
          <p:nvPr/>
        </p:nvSpPr>
        <p:spPr>
          <a:xfrm flipV="1">
            <a:off x="923225" y="462476"/>
            <a:ext cx="9777027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71600" y="522752"/>
            <a:ext cx="852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מאגרי מידע סובבים את האירגון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32" name="Picture 31" descr="אודיט רקע לבן ממורכז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014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-1627096" y="-1580927"/>
            <a:ext cx="166806" cy="210701"/>
          </a:xfrm>
          <a:custGeom>
            <a:avLst/>
            <a:gdLst>
              <a:gd name="T0" fmla="*/ 55 w 67"/>
              <a:gd name="T1" fmla="*/ 66 h 84"/>
              <a:gd name="T2" fmla="*/ 67 w 67"/>
              <a:gd name="T3" fmla="*/ 84 h 84"/>
              <a:gd name="T4" fmla="*/ 45 w 67"/>
              <a:gd name="T5" fmla="*/ 53 h 84"/>
              <a:gd name="T6" fmla="*/ 45 w 67"/>
              <a:gd name="T7" fmla="*/ 52 h 84"/>
              <a:gd name="T8" fmla="*/ 45 w 67"/>
              <a:gd name="T9" fmla="*/ 52 h 84"/>
              <a:gd name="T10" fmla="*/ 29 w 67"/>
              <a:gd name="T11" fmla="*/ 32 h 84"/>
              <a:gd name="T12" fmla="*/ 9 w 67"/>
              <a:gd name="T13" fmla="*/ 10 h 84"/>
              <a:gd name="T14" fmla="*/ 0 w 67"/>
              <a:gd name="T15" fmla="*/ 0 h 84"/>
              <a:gd name="T16" fmla="*/ 0 w 67"/>
              <a:gd name="T17" fmla="*/ 0 h 84"/>
              <a:gd name="T18" fmla="*/ 45 w 67"/>
              <a:gd name="T19" fmla="*/ 52 h 84"/>
              <a:gd name="T20" fmla="*/ 45 w 67"/>
              <a:gd name="T21" fmla="*/ 53 h 84"/>
              <a:gd name="T22" fmla="*/ 50 w 67"/>
              <a:gd name="T23" fmla="*/ 59 h 84"/>
              <a:gd name="T24" fmla="*/ 55 w 67"/>
              <a:gd name="T25" fmla="*/ 6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84">
                <a:moveTo>
                  <a:pt x="55" y="66"/>
                </a:moveTo>
                <a:cubicBezTo>
                  <a:pt x="59" y="72"/>
                  <a:pt x="63" y="78"/>
                  <a:pt x="67" y="84"/>
                </a:cubicBezTo>
                <a:cubicBezTo>
                  <a:pt x="60" y="73"/>
                  <a:pt x="53" y="63"/>
                  <a:pt x="45" y="53"/>
                </a:cubicBezTo>
                <a:cubicBezTo>
                  <a:pt x="45" y="53"/>
                  <a:pt x="45" y="53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9" y="46"/>
                  <a:pt x="34" y="39"/>
                  <a:pt x="29" y="32"/>
                </a:cubicBezTo>
                <a:cubicBezTo>
                  <a:pt x="22" y="25"/>
                  <a:pt x="16" y="17"/>
                  <a:pt x="9" y="10"/>
                </a:cubicBezTo>
                <a:cubicBezTo>
                  <a:pt x="6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ubicBezTo>
                  <a:pt x="45" y="52"/>
                  <a:pt x="45" y="52"/>
                  <a:pt x="45" y="53"/>
                </a:cubicBezTo>
                <a:cubicBezTo>
                  <a:pt x="47" y="55"/>
                  <a:pt x="48" y="57"/>
                  <a:pt x="50" y="59"/>
                </a:cubicBezTo>
                <a:cubicBezTo>
                  <a:pt x="52" y="62"/>
                  <a:pt x="53" y="64"/>
                  <a:pt x="55" y="6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-3933096" y="406097"/>
            <a:ext cx="362874" cy="198994"/>
          </a:xfrm>
          <a:custGeom>
            <a:avLst/>
            <a:gdLst>
              <a:gd name="T0" fmla="*/ 0 w 146"/>
              <a:gd name="T1" fmla="*/ 81 h 81"/>
              <a:gd name="T2" fmla="*/ 146 w 146"/>
              <a:gd name="T3" fmla="*/ 0 h 81"/>
              <a:gd name="T4" fmla="*/ 60 w 146"/>
              <a:gd name="T5" fmla="*/ 53 h 81"/>
              <a:gd name="T6" fmla="*/ 53 w 146"/>
              <a:gd name="T7" fmla="*/ 56 h 81"/>
              <a:gd name="T8" fmla="*/ 0 w 146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81">
                <a:moveTo>
                  <a:pt x="0" y="81"/>
                </a:moveTo>
                <a:cubicBezTo>
                  <a:pt x="51" y="59"/>
                  <a:pt x="100" y="32"/>
                  <a:pt x="146" y="0"/>
                </a:cubicBezTo>
                <a:cubicBezTo>
                  <a:pt x="118" y="19"/>
                  <a:pt x="90" y="37"/>
                  <a:pt x="60" y="53"/>
                </a:cubicBezTo>
                <a:cubicBezTo>
                  <a:pt x="58" y="54"/>
                  <a:pt x="55" y="55"/>
                  <a:pt x="53" y="56"/>
                </a:cubicBezTo>
                <a:cubicBezTo>
                  <a:pt x="36" y="65"/>
                  <a:pt x="18" y="73"/>
                  <a:pt x="0" y="8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-428196" y="-2842570"/>
            <a:ext cx="8781" cy="17558"/>
          </a:xfrm>
          <a:custGeom>
            <a:avLst/>
            <a:gdLst>
              <a:gd name="T0" fmla="*/ 2 w 4"/>
              <a:gd name="T1" fmla="*/ 3 h 7"/>
              <a:gd name="T2" fmla="*/ 4 w 4"/>
              <a:gd name="T3" fmla="*/ 7 h 7"/>
              <a:gd name="T4" fmla="*/ 2 w 4"/>
              <a:gd name="T5" fmla="*/ 5 h 7"/>
              <a:gd name="T6" fmla="*/ 2 w 4"/>
              <a:gd name="T7" fmla="*/ 4 h 7"/>
              <a:gd name="T8" fmla="*/ 0 w 4"/>
              <a:gd name="T9" fmla="*/ 0 h 7"/>
              <a:gd name="T10" fmla="*/ 2 w 4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2" y="3"/>
                </a:moveTo>
                <a:cubicBezTo>
                  <a:pt x="2" y="5"/>
                  <a:pt x="3" y="6"/>
                  <a:pt x="4" y="7"/>
                </a:cubicBezTo>
                <a:cubicBezTo>
                  <a:pt x="3" y="6"/>
                  <a:pt x="3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-419419" y="-2825012"/>
            <a:ext cx="2927" cy="292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60510" y="-3120577"/>
            <a:ext cx="11706" cy="14633"/>
          </a:xfrm>
          <a:custGeom>
            <a:avLst/>
            <a:gdLst>
              <a:gd name="T0" fmla="*/ 4 w 4"/>
              <a:gd name="T1" fmla="*/ 5 h 6"/>
              <a:gd name="T2" fmla="*/ 4 w 4"/>
              <a:gd name="T3" fmla="*/ 6 h 6"/>
              <a:gd name="T4" fmla="*/ 3 w 4"/>
              <a:gd name="T5" fmla="*/ 4 h 6"/>
              <a:gd name="T6" fmla="*/ 2 w 4"/>
              <a:gd name="T7" fmla="*/ 3 h 6"/>
              <a:gd name="T8" fmla="*/ 0 w 4"/>
              <a:gd name="T9" fmla="*/ 1 h 6"/>
              <a:gd name="T10" fmla="*/ 0 w 4"/>
              <a:gd name="T11" fmla="*/ 0 h 6"/>
              <a:gd name="T12" fmla="*/ 4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4" y="5"/>
                </a:moveTo>
                <a:cubicBezTo>
                  <a:pt x="4" y="5"/>
                  <a:pt x="4" y="6"/>
                  <a:pt x="4" y="6"/>
                </a:cubicBezTo>
                <a:cubicBezTo>
                  <a:pt x="4" y="5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2"/>
                  <a:pt x="2" y="3"/>
                  <a:pt x="4" y="5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-422343" y="-2836718"/>
            <a:ext cx="8781" cy="23411"/>
          </a:xfrm>
          <a:custGeom>
            <a:avLst/>
            <a:gdLst>
              <a:gd name="T0" fmla="*/ 3 w 4"/>
              <a:gd name="T1" fmla="*/ 7 h 9"/>
              <a:gd name="T2" fmla="*/ 4 w 4"/>
              <a:gd name="T3" fmla="*/ 9 h 9"/>
              <a:gd name="T4" fmla="*/ 3 w 4"/>
              <a:gd name="T5" fmla="*/ 8 h 9"/>
              <a:gd name="T6" fmla="*/ 3 w 4"/>
              <a:gd name="T7" fmla="*/ 7 h 9"/>
              <a:gd name="T8" fmla="*/ 2 w 4"/>
              <a:gd name="T9" fmla="*/ 6 h 9"/>
              <a:gd name="T10" fmla="*/ 0 w 4"/>
              <a:gd name="T11" fmla="*/ 2 h 9"/>
              <a:gd name="T12" fmla="*/ 0 w 4"/>
              <a:gd name="T13" fmla="*/ 1 h 9"/>
              <a:gd name="T14" fmla="*/ 0 w 4"/>
              <a:gd name="T15" fmla="*/ 0 h 9"/>
              <a:gd name="T16" fmla="*/ 2 w 4"/>
              <a:gd name="T17" fmla="*/ 4 h 9"/>
              <a:gd name="T18" fmla="*/ 3 w 4"/>
              <a:gd name="T19" fmla="*/ 6 h 9"/>
              <a:gd name="T20" fmla="*/ 3 w 4"/>
              <a:gd name="T2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9">
                <a:moveTo>
                  <a:pt x="3" y="7"/>
                </a:moveTo>
                <a:cubicBezTo>
                  <a:pt x="3" y="8"/>
                  <a:pt x="4" y="8"/>
                  <a:pt x="4" y="9"/>
                </a:cubicBezTo>
                <a:cubicBezTo>
                  <a:pt x="4" y="9"/>
                  <a:pt x="3" y="8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2"/>
                  <a:pt x="1" y="3"/>
                  <a:pt x="2" y="4"/>
                </a:cubicBezTo>
                <a:cubicBezTo>
                  <a:pt x="2" y="5"/>
                  <a:pt x="2" y="5"/>
                  <a:pt x="3" y="6"/>
                </a:cubicBezTo>
                <a:cubicBezTo>
                  <a:pt x="3" y="6"/>
                  <a:pt x="3" y="7"/>
                  <a:pt x="3" y="7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-1627095" y="-1580927"/>
            <a:ext cx="114131" cy="131689"/>
          </a:xfrm>
          <a:custGeom>
            <a:avLst/>
            <a:gdLst>
              <a:gd name="T0" fmla="*/ 45 w 45"/>
              <a:gd name="T1" fmla="*/ 52 h 52"/>
              <a:gd name="T2" fmla="*/ 0 w 45"/>
              <a:gd name="T3" fmla="*/ 0 h 52"/>
              <a:gd name="T4" fmla="*/ 0 w 45"/>
              <a:gd name="T5" fmla="*/ 0 h 52"/>
              <a:gd name="T6" fmla="*/ 0 w 45"/>
              <a:gd name="T7" fmla="*/ 0 h 52"/>
              <a:gd name="T8" fmla="*/ 45 w 4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">
                <a:moveTo>
                  <a:pt x="45" y="52"/>
                </a:moveTo>
                <a:cubicBezTo>
                  <a:pt x="31" y="34"/>
                  <a:pt x="16" y="1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lose/>
              </a:path>
            </a:pathLst>
          </a:custGeom>
          <a:solidFill>
            <a:srgbClr val="FF50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66364" y="-3111799"/>
            <a:ext cx="11706" cy="14633"/>
          </a:xfrm>
          <a:custGeom>
            <a:avLst/>
            <a:gdLst>
              <a:gd name="T0" fmla="*/ 5 w 5"/>
              <a:gd name="T1" fmla="*/ 6 h 6"/>
              <a:gd name="T2" fmla="*/ 0 w 5"/>
              <a:gd name="T3" fmla="*/ 0 h 6"/>
              <a:gd name="T4" fmla="*/ 2 w 5"/>
              <a:gd name="T5" fmla="*/ 2 h 6"/>
              <a:gd name="T6" fmla="*/ 5 w 5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cubicBezTo>
                  <a:pt x="3" y="4"/>
                  <a:pt x="1" y="2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3"/>
                  <a:pt x="4" y="5"/>
                  <a:pt x="5" y="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54659" y="-3123504"/>
            <a:ext cx="5852" cy="2927"/>
          </a:xfrm>
          <a:custGeom>
            <a:avLst/>
            <a:gdLst>
              <a:gd name="T0" fmla="*/ 0 w 3"/>
              <a:gd name="T1" fmla="*/ 0 h 2"/>
              <a:gd name="T2" fmla="*/ 3 w 3"/>
              <a:gd name="T3" fmla="*/ 2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1"/>
                  <a:pt x="3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60511" y="-3120576"/>
            <a:ext cx="5852" cy="8781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reeform 44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אפליקציות גלגל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52711">
            <a:off x="5147217" y="-1591361"/>
            <a:ext cx="157099" cy="157099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:lc="http://schemas.openxmlformats.org/drawingml/2006/lockedCanvas" xmlns="" id="{BCB5D558-1EA7-49AE-B28A-F9DD66DF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15" y="1768410"/>
            <a:ext cx="1039585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 </a:t>
            </a:r>
            <a:r>
              <a:rPr lang="he-IL" altLang="he-IL" sz="2400" b="1" u="sng" dirty="0">
                <a:latin typeface="Arial" panose="020B0604020202020204" pitchFamily="34" charset="0"/>
              </a:rPr>
              <a:t>"מידע"</a:t>
            </a:r>
            <a:r>
              <a:rPr lang="he-IL" altLang="he-IL" sz="2400" b="1" dirty="0">
                <a:latin typeface="Arial" panose="020B0604020202020204" pitchFamily="34" charset="0"/>
              </a:rPr>
              <a:t> - </a:t>
            </a:r>
            <a:r>
              <a:rPr lang="he-IL" altLang="he-IL" sz="2400" dirty="0">
                <a:latin typeface="Arial" panose="020B0604020202020204" pitchFamily="34" charset="0"/>
              </a:rPr>
              <a:t>נתונים על אישיותו של אדם, מעמדו האישי, צנעת אישותו, מצב בריאותו, </a:t>
            </a:r>
            <a:r>
              <a:rPr lang="he-IL" altLang="he-IL" sz="2400" dirty="0" smtClean="0">
                <a:latin typeface="Arial" panose="020B0604020202020204" pitchFamily="34" charset="0"/>
              </a:rPr>
              <a:t>מצבו הכלכלי</a:t>
            </a:r>
            <a:r>
              <a:rPr lang="he-IL" altLang="he-IL" sz="2400" dirty="0">
                <a:latin typeface="Arial" panose="020B0604020202020204" pitchFamily="34" charset="0"/>
              </a:rPr>
              <a:t>, הכשרתו המקצועית, דעותיו ואמונתו</a:t>
            </a:r>
            <a:r>
              <a:rPr lang="he-IL" altLang="he-IL" sz="2400" dirty="0" smtClean="0">
                <a:latin typeface="Arial" panose="020B0604020202020204" pitchFamily="34" charset="0"/>
              </a:rPr>
              <a:t>.</a:t>
            </a:r>
            <a:r>
              <a:rPr lang="en-US" altLang="he-IL" sz="2400" dirty="0" smtClean="0">
                <a:latin typeface="Arial" panose="020B0604020202020204" pitchFamily="34" charset="0"/>
              </a:rPr>
              <a:t/>
            </a:r>
            <a:br>
              <a:rPr lang="en-US" altLang="he-IL" sz="2400" dirty="0" smtClean="0">
                <a:latin typeface="Arial" panose="020B0604020202020204" pitchFamily="34" charset="0"/>
              </a:rPr>
            </a:br>
            <a:endParaRPr lang="he-IL" altLang="he-IL" sz="24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"</a:t>
            </a:r>
            <a:r>
              <a:rPr lang="he-IL" altLang="he-IL" sz="2400" b="1" u="sng" dirty="0">
                <a:latin typeface="Arial" panose="020B0604020202020204" pitchFamily="34" charset="0"/>
              </a:rPr>
              <a:t>אבטחת מידע" - </a:t>
            </a:r>
            <a:r>
              <a:rPr lang="he-IL" altLang="he-IL" sz="2400" dirty="0">
                <a:latin typeface="Arial" panose="020B0604020202020204" pitchFamily="34" charset="0"/>
              </a:rPr>
              <a:t>הגנה על שלמות המידע, או הגנה על המידע מפני חשיפה, שימוש </a:t>
            </a:r>
            <a:r>
              <a:rPr lang="he-IL" altLang="he-IL" sz="2400" dirty="0" smtClean="0">
                <a:latin typeface="Arial" panose="020B0604020202020204" pitchFamily="34" charset="0"/>
              </a:rPr>
              <a:t>או העתקה</a:t>
            </a:r>
            <a:r>
              <a:rPr lang="he-IL" altLang="he-IL" sz="2400" dirty="0">
                <a:latin typeface="Arial" panose="020B0604020202020204" pitchFamily="34" charset="0"/>
              </a:rPr>
              <a:t>, והכל ללא רשות </a:t>
            </a:r>
            <a:r>
              <a:rPr lang="he-IL" altLang="he-IL" sz="2400" dirty="0" smtClean="0">
                <a:latin typeface="Arial" panose="020B0604020202020204" pitchFamily="34" charset="0"/>
              </a:rPr>
              <a:t>כדין</a:t>
            </a:r>
            <a:r>
              <a:rPr lang="en-US" altLang="he-IL" sz="2400" dirty="0" smtClean="0">
                <a:latin typeface="Arial" panose="020B0604020202020204" pitchFamily="34" charset="0"/>
              </a:rPr>
              <a:t/>
            </a:r>
            <a:br>
              <a:rPr lang="en-US" altLang="he-IL" sz="2400" dirty="0" smtClean="0">
                <a:latin typeface="Arial" panose="020B0604020202020204" pitchFamily="34" charset="0"/>
              </a:rPr>
            </a:br>
            <a:endParaRPr lang="he-IL" altLang="he-IL" sz="24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b="1" u="sng" dirty="0">
                <a:latin typeface="Arial" panose="020B0604020202020204" pitchFamily="34" charset="0"/>
              </a:rPr>
              <a:t>"מאגר מידע" - </a:t>
            </a:r>
            <a:r>
              <a:rPr lang="he-IL" altLang="he-IL" sz="2400" dirty="0">
                <a:latin typeface="Arial" panose="020B0604020202020204" pitchFamily="34" charset="0"/>
              </a:rPr>
              <a:t>אוסף נתוני מידע, המוחזק באמצעי </a:t>
            </a:r>
            <a:r>
              <a:rPr lang="he-IL" altLang="he-IL" sz="2400" b="1" u="sng" dirty="0">
                <a:latin typeface="Arial" panose="020B0604020202020204" pitchFamily="34" charset="0"/>
              </a:rPr>
              <a:t>מגנטי או אופטי </a:t>
            </a:r>
            <a:r>
              <a:rPr lang="he-IL" altLang="he-IL" sz="2400" dirty="0">
                <a:latin typeface="Arial" panose="020B0604020202020204" pitchFamily="34" charset="0"/>
              </a:rPr>
              <a:t>והמיועד לעיבוד ממוחשב, למעט –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(1)   אוסף לשימוש אישי שאינו למטרות עסק; או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latin typeface="Arial" panose="020B0604020202020204" pitchFamily="34" charset="0"/>
              </a:rPr>
              <a:t>(2)   אוסף הכולל רק שם, מען ודרכי התקשרות, שכשלעצמו אינו יוצר </a:t>
            </a:r>
            <a:r>
              <a:rPr lang="he-IL" altLang="he-IL" sz="2400" dirty="0" err="1">
                <a:latin typeface="Arial" panose="020B0604020202020204" pitchFamily="34" charset="0"/>
              </a:rPr>
              <a:t>איפיון</a:t>
            </a:r>
            <a:r>
              <a:rPr lang="he-IL" altLang="he-IL" sz="2400" dirty="0">
                <a:latin typeface="Arial" panose="020B0604020202020204" pitchFamily="34" charset="0"/>
              </a:rPr>
              <a:t> שיש בו פגיעה בפרטיות לגבי בני האדם ששמותיהם כלולים בו, ו</a:t>
            </a:r>
            <a:r>
              <a:rPr lang="he-IL" altLang="he-IL" sz="2400" b="1" u="sng" dirty="0">
                <a:latin typeface="Arial" panose="020B0604020202020204" pitchFamily="34" charset="0"/>
              </a:rPr>
              <a:t>בלבד שלבעל האוסף או לתאגיד בשליטתו אין אוסף נוסף</a:t>
            </a:r>
            <a:r>
              <a:rPr lang="he-IL" altLang="he-IL" sz="2400" dirty="0">
                <a:latin typeface="Arial" panose="020B0604020202020204" pitchFamily="34" charset="0"/>
              </a:rPr>
              <a:t>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latin typeface="Arial" panose="020B0604020202020204" pitchFamily="34" charset="0"/>
            </a:endParaRPr>
          </a:p>
        </p:txBody>
      </p:sp>
      <p:pic>
        <p:nvPicPr>
          <p:cNvPr id="27" name="Picture 26" descr="icons8-services-filled-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7" y="174172"/>
            <a:ext cx="1608696" cy="1608696"/>
          </a:xfrm>
          <a:prstGeom prst="rect">
            <a:avLst/>
          </a:prstGeom>
        </p:spPr>
      </p:pic>
      <p:sp>
        <p:nvSpPr>
          <p:cNvPr id="28" name="Parallelogram 27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96542" y="522752"/>
            <a:ext cx="3243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קצת הגדרות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31" name="Picture 30" descr="אודיט רקע לבן ממורכז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01450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-1627096" y="-1580927"/>
            <a:ext cx="166806" cy="210701"/>
          </a:xfrm>
          <a:custGeom>
            <a:avLst/>
            <a:gdLst>
              <a:gd name="T0" fmla="*/ 55 w 67"/>
              <a:gd name="T1" fmla="*/ 66 h 84"/>
              <a:gd name="T2" fmla="*/ 67 w 67"/>
              <a:gd name="T3" fmla="*/ 84 h 84"/>
              <a:gd name="T4" fmla="*/ 45 w 67"/>
              <a:gd name="T5" fmla="*/ 53 h 84"/>
              <a:gd name="T6" fmla="*/ 45 w 67"/>
              <a:gd name="T7" fmla="*/ 52 h 84"/>
              <a:gd name="T8" fmla="*/ 45 w 67"/>
              <a:gd name="T9" fmla="*/ 52 h 84"/>
              <a:gd name="T10" fmla="*/ 29 w 67"/>
              <a:gd name="T11" fmla="*/ 32 h 84"/>
              <a:gd name="T12" fmla="*/ 9 w 67"/>
              <a:gd name="T13" fmla="*/ 10 h 84"/>
              <a:gd name="T14" fmla="*/ 0 w 67"/>
              <a:gd name="T15" fmla="*/ 0 h 84"/>
              <a:gd name="T16" fmla="*/ 0 w 67"/>
              <a:gd name="T17" fmla="*/ 0 h 84"/>
              <a:gd name="T18" fmla="*/ 45 w 67"/>
              <a:gd name="T19" fmla="*/ 52 h 84"/>
              <a:gd name="T20" fmla="*/ 45 w 67"/>
              <a:gd name="T21" fmla="*/ 53 h 84"/>
              <a:gd name="T22" fmla="*/ 50 w 67"/>
              <a:gd name="T23" fmla="*/ 59 h 84"/>
              <a:gd name="T24" fmla="*/ 55 w 67"/>
              <a:gd name="T25" fmla="*/ 6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84">
                <a:moveTo>
                  <a:pt x="55" y="66"/>
                </a:moveTo>
                <a:cubicBezTo>
                  <a:pt x="59" y="72"/>
                  <a:pt x="63" y="78"/>
                  <a:pt x="67" y="84"/>
                </a:cubicBezTo>
                <a:cubicBezTo>
                  <a:pt x="60" y="73"/>
                  <a:pt x="53" y="63"/>
                  <a:pt x="45" y="53"/>
                </a:cubicBezTo>
                <a:cubicBezTo>
                  <a:pt x="45" y="53"/>
                  <a:pt x="45" y="53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9" y="46"/>
                  <a:pt x="34" y="39"/>
                  <a:pt x="29" y="32"/>
                </a:cubicBezTo>
                <a:cubicBezTo>
                  <a:pt x="22" y="25"/>
                  <a:pt x="16" y="17"/>
                  <a:pt x="9" y="10"/>
                </a:cubicBezTo>
                <a:cubicBezTo>
                  <a:pt x="6" y="7"/>
                  <a:pt x="3" y="3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ubicBezTo>
                  <a:pt x="45" y="52"/>
                  <a:pt x="45" y="52"/>
                  <a:pt x="45" y="53"/>
                </a:cubicBezTo>
                <a:cubicBezTo>
                  <a:pt x="47" y="55"/>
                  <a:pt x="48" y="57"/>
                  <a:pt x="50" y="59"/>
                </a:cubicBezTo>
                <a:cubicBezTo>
                  <a:pt x="52" y="62"/>
                  <a:pt x="53" y="64"/>
                  <a:pt x="55" y="6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-3933096" y="406097"/>
            <a:ext cx="362874" cy="198994"/>
          </a:xfrm>
          <a:custGeom>
            <a:avLst/>
            <a:gdLst>
              <a:gd name="T0" fmla="*/ 0 w 146"/>
              <a:gd name="T1" fmla="*/ 81 h 81"/>
              <a:gd name="T2" fmla="*/ 146 w 146"/>
              <a:gd name="T3" fmla="*/ 0 h 81"/>
              <a:gd name="T4" fmla="*/ 60 w 146"/>
              <a:gd name="T5" fmla="*/ 53 h 81"/>
              <a:gd name="T6" fmla="*/ 53 w 146"/>
              <a:gd name="T7" fmla="*/ 56 h 81"/>
              <a:gd name="T8" fmla="*/ 0 w 146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81">
                <a:moveTo>
                  <a:pt x="0" y="81"/>
                </a:moveTo>
                <a:cubicBezTo>
                  <a:pt x="51" y="59"/>
                  <a:pt x="100" y="32"/>
                  <a:pt x="146" y="0"/>
                </a:cubicBezTo>
                <a:cubicBezTo>
                  <a:pt x="118" y="19"/>
                  <a:pt x="90" y="37"/>
                  <a:pt x="60" y="53"/>
                </a:cubicBezTo>
                <a:cubicBezTo>
                  <a:pt x="58" y="54"/>
                  <a:pt x="55" y="55"/>
                  <a:pt x="53" y="56"/>
                </a:cubicBezTo>
                <a:cubicBezTo>
                  <a:pt x="36" y="65"/>
                  <a:pt x="18" y="73"/>
                  <a:pt x="0" y="8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-428196" y="-2842570"/>
            <a:ext cx="8781" cy="17558"/>
          </a:xfrm>
          <a:custGeom>
            <a:avLst/>
            <a:gdLst>
              <a:gd name="T0" fmla="*/ 2 w 4"/>
              <a:gd name="T1" fmla="*/ 3 h 7"/>
              <a:gd name="T2" fmla="*/ 4 w 4"/>
              <a:gd name="T3" fmla="*/ 7 h 7"/>
              <a:gd name="T4" fmla="*/ 2 w 4"/>
              <a:gd name="T5" fmla="*/ 5 h 7"/>
              <a:gd name="T6" fmla="*/ 2 w 4"/>
              <a:gd name="T7" fmla="*/ 4 h 7"/>
              <a:gd name="T8" fmla="*/ 0 w 4"/>
              <a:gd name="T9" fmla="*/ 0 h 7"/>
              <a:gd name="T10" fmla="*/ 2 w 4"/>
              <a:gd name="T1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2" y="3"/>
                </a:moveTo>
                <a:cubicBezTo>
                  <a:pt x="2" y="5"/>
                  <a:pt x="3" y="6"/>
                  <a:pt x="4" y="7"/>
                </a:cubicBezTo>
                <a:cubicBezTo>
                  <a:pt x="3" y="6"/>
                  <a:pt x="3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-419419" y="-2825012"/>
            <a:ext cx="2927" cy="292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60510" y="-3120577"/>
            <a:ext cx="11706" cy="14633"/>
          </a:xfrm>
          <a:custGeom>
            <a:avLst/>
            <a:gdLst>
              <a:gd name="T0" fmla="*/ 4 w 4"/>
              <a:gd name="T1" fmla="*/ 5 h 6"/>
              <a:gd name="T2" fmla="*/ 4 w 4"/>
              <a:gd name="T3" fmla="*/ 6 h 6"/>
              <a:gd name="T4" fmla="*/ 3 w 4"/>
              <a:gd name="T5" fmla="*/ 4 h 6"/>
              <a:gd name="T6" fmla="*/ 2 w 4"/>
              <a:gd name="T7" fmla="*/ 3 h 6"/>
              <a:gd name="T8" fmla="*/ 0 w 4"/>
              <a:gd name="T9" fmla="*/ 1 h 6"/>
              <a:gd name="T10" fmla="*/ 0 w 4"/>
              <a:gd name="T11" fmla="*/ 0 h 6"/>
              <a:gd name="T12" fmla="*/ 4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4" y="5"/>
                </a:moveTo>
                <a:cubicBezTo>
                  <a:pt x="4" y="5"/>
                  <a:pt x="4" y="6"/>
                  <a:pt x="4" y="6"/>
                </a:cubicBezTo>
                <a:cubicBezTo>
                  <a:pt x="4" y="5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2"/>
                  <a:pt x="2" y="3"/>
                  <a:pt x="4" y="5"/>
                </a:cubicBezTo>
                <a:close/>
              </a:path>
            </a:pathLst>
          </a:custGeom>
          <a:solidFill>
            <a:srgbClr val="00EF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-422343" y="-2836718"/>
            <a:ext cx="8781" cy="23411"/>
          </a:xfrm>
          <a:custGeom>
            <a:avLst/>
            <a:gdLst>
              <a:gd name="T0" fmla="*/ 3 w 4"/>
              <a:gd name="T1" fmla="*/ 7 h 9"/>
              <a:gd name="T2" fmla="*/ 4 w 4"/>
              <a:gd name="T3" fmla="*/ 9 h 9"/>
              <a:gd name="T4" fmla="*/ 3 w 4"/>
              <a:gd name="T5" fmla="*/ 8 h 9"/>
              <a:gd name="T6" fmla="*/ 3 w 4"/>
              <a:gd name="T7" fmla="*/ 7 h 9"/>
              <a:gd name="T8" fmla="*/ 2 w 4"/>
              <a:gd name="T9" fmla="*/ 6 h 9"/>
              <a:gd name="T10" fmla="*/ 0 w 4"/>
              <a:gd name="T11" fmla="*/ 2 h 9"/>
              <a:gd name="T12" fmla="*/ 0 w 4"/>
              <a:gd name="T13" fmla="*/ 1 h 9"/>
              <a:gd name="T14" fmla="*/ 0 w 4"/>
              <a:gd name="T15" fmla="*/ 0 h 9"/>
              <a:gd name="T16" fmla="*/ 2 w 4"/>
              <a:gd name="T17" fmla="*/ 4 h 9"/>
              <a:gd name="T18" fmla="*/ 3 w 4"/>
              <a:gd name="T19" fmla="*/ 6 h 9"/>
              <a:gd name="T20" fmla="*/ 3 w 4"/>
              <a:gd name="T2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9">
                <a:moveTo>
                  <a:pt x="3" y="7"/>
                </a:moveTo>
                <a:cubicBezTo>
                  <a:pt x="3" y="8"/>
                  <a:pt x="4" y="8"/>
                  <a:pt x="4" y="9"/>
                </a:cubicBezTo>
                <a:cubicBezTo>
                  <a:pt x="4" y="9"/>
                  <a:pt x="3" y="8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2"/>
                  <a:pt x="1" y="3"/>
                  <a:pt x="2" y="4"/>
                </a:cubicBezTo>
                <a:cubicBezTo>
                  <a:pt x="2" y="5"/>
                  <a:pt x="2" y="5"/>
                  <a:pt x="3" y="6"/>
                </a:cubicBezTo>
                <a:cubicBezTo>
                  <a:pt x="3" y="6"/>
                  <a:pt x="3" y="7"/>
                  <a:pt x="3" y="7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-1627095" y="-1580927"/>
            <a:ext cx="114131" cy="131689"/>
          </a:xfrm>
          <a:custGeom>
            <a:avLst/>
            <a:gdLst>
              <a:gd name="T0" fmla="*/ 45 w 45"/>
              <a:gd name="T1" fmla="*/ 52 h 52"/>
              <a:gd name="T2" fmla="*/ 0 w 45"/>
              <a:gd name="T3" fmla="*/ 0 h 52"/>
              <a:gd name="T4" fmla="*/ 0 w 45"/>
              <a:gd name="T5" fmla="*/ 0 h 52"/>
              <a:gd name="T6" fmla="*/ 0 w 45"/>
              <a:gd name="T7" fmla="*/ 0 h 52"/>
              <a:gd name="T8" fmla="*/ 45 w 4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">
                <a:moveTo>
                  <a:pt x="45" y="52"/>
                </a:moveTo>
                <a:cubicBezTo>
                  <a:pt x="31" y="34"/>
                  <a:pt x="16" y="1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16"/>
                  <a:pt x="31" y="34"/>
                  <a:pt x="45" y="52"/>
                </a:cubicBezTo>
                <a:close/>
              </a:path>
            </a:pathLst>
          </a:custGeom>
          <a:solidFill>
            <a:srgbClr val="FF50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38"/>
          <p:cNvSpPr>
            <a:spLocks/>
          </p:cNvSpPr>
          <p:nvPr/>
        </p:nvSpPr>
        <p:spPr bwMode="auto">
          <a:xfrm>
            <a:off x="78068" y="-3097165"/>
            <a:ext cx="0" cy="292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66364" y="-3111799"/>
            <a:ext cx="11706" cy="14633"/>
          </a:xfrm>
          <a:custGeom>
            <a:avLst/>
            <a:gdLst>
              <a:gd name="T0" fmla="*/ 5 w 5"/>
              <a:gd name="T1" fmla="*/ 6 h 6"/>
              <a:gd name="T2" fmla="*/ 0 w 5"/>
              <a:gd name="T3" fmla="*/ 0 h 6"/>
              <a:gd name="T4" fmla="*/ 2 w 5"/>
              <a:gd name="T5" fmla="*/ 2 h 6"/>
              <a:gd name="T6" fmla="*/ 5 w 5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cubicBezTo>
                  <a:pt x="3" y="4"/>
                  <a:pt x="1" y="2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3"/>
                  <a:pt x="4" y="5"/>
                  <a:pt x="5" y="6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54659" y="-3123504"/>
            <a:ext cx="5852" cy="2927"/>
          </a:xfrm>
          <a:custGeom>
            <a:avLst/>
            <a:gdLst>
              <a:gd name="T0" fmla="*/ 0 w 3"/>
              <a:gd name="T1" fmla="*/ 0 h 2"/>
              <a:gd name="T2" fmla="*/ 3 w 3"/>
              <a:gd name="T3" fmla="*/ 2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1"/>
                  <a:pt x="3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86850" y="-3082534"/>
            <a:ext cx="5852" cy="8781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Freeform 43"/>
          <p:cNvSpPr>
            <a:spLocks/>
          </p:cNvSpPr>
          <p:nvPr/>
        </p:nvSpPr>
        <p:spPr bwMode="auto">
          <a:xfrm>
            <a:off x="60511" y="-3120576"/>
            <a:ext cx="5852" cy="8781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reeform 44"/>
          <p:cNvSpPr>
            <a:spLocks/>
          </p:cNvSpPr>
          <p:nvPr/>
        </p:nvSpPr>
        <p:spPr bwMode="auto">
          <a:xfrm>
            <a:off x="95628" y="-3067901"/>
            <a:ext cx="2927" cy="5852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EB00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אפליקציות גלגל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52711">
            <a:off x="5147217" y="-1591361"/>
            <a:ext cx="157099" cy="157099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:lc="http://schemas.openxmlformats.org/drawingml/2006/lockedCanvas" xmlns="" id="{BCB5D558-1EA7-49AE-B28A-F9DD66DF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27" y="1944007"/>
            <a:ext cx="103958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e-IL" altLang="he-IL" sz="2400" b="1" u="sng" dirty="0" smtClean="0"/>
              <a:t>"מידע רגיש" </a:t>
            </a:r>
            <a:r>
              <a:rPr lang="he-IL" altLang="he-IL" sz="2400" b="1" dirty="0" smtClean="0"/>
              <a:t>–</a:t>
            </a:r>
          </a:p>
          <a:p>
            <a:pPr algn="r" eaLnBrk="1" hangingPunct="1"/>
            <a:r>
              <a:rPr lang="he-IL" altLang="he-IL" sz="2400" dirty="0" smtClean="0"/>
              <a:t>(1)   </a:t>
            </a:r>
            <a:r>
              <a:rPr lang="he-IL" altLang="he-IL" sz="2400" dirty="0" smtClean="0">
                <a:solidFill>
                  <a:srgbClr val="FF0000"/>
                </a:solidFill>
              </a:rPr>
              <a:t>נתונים על אישיותו של אדם, צנעת אישותו, מצב בריאותו, מצבו הכלכלי, דעותיו ואמונתו</a:t>
            </a:r>
          </a:p>
          <a:p>
            <a:pPr algn="r" eaLnBrk="1" hangingPunct="1"/>
            <a:r>
              <a:rPr lang="he-IL" altLang="he-IL" sz="2400" dirty="0" smtClean="0"/>
              <a:t>(2)   מידע ששר המשפטים קבע שהוא מידע רגיש</a:t>
            </a:r>
            <a:endParaRPr lang="he-IL" altLang="he-IL" sz="2400" dirty="0"/>
          </a:p>
        </p:txBody>
      </p:sp>
      <p:sp>
        <p:nvSpPr>
          <p:cNvPr id="27" name="Parallelogram 26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96542" y="522752"/>
            <a:ext cx="3243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קצת הגדרות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30" name="Picture 29" descr="icons8-services-filled-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7" y="174172"/>
            <a:ext cx="1608696" cy="1608696"/>
          </a:xfrm>
          <a:prstGeom prst="rect">
            <a:avLst/>
          </a:prstGeom>
        </p:spPr>
      </p:pic>
      <p:pic>
        <p:nvPicPr>
          <p:cNvPr id="31" name="Picture 30" descr="אודיט רקע לבן ממורכז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0145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5C51AC11-1272-4344-B7A3-1432F0B53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72" y="1774372"/>
            <a:ext cx="106299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>
                <a:latin typeface="Arial" panose="020B0604020202020204" pitchFamily="34" charset="0"/>
              </a:rPr>
              <a:t>8(א)  לא </a:t>
            </a:r>
            <a:r>
              <a:rPr lang="he-IL" altLang="he-IL" sz="2800" b="1" u="sng" dirty="0">
                <a:latin typeface="Arial" panose="020B0604020202020204" pitchFamily="34" charset="0"/>
              </a:rPr>
              <a:t>ינהל </a:t>
            </a:r>
            <a:r>
              <a:rPr lang="he-IL" altLang="he-IL" sz="2800" dirty="0">
                <a:latin typeface="Arial" panose="020B0604020202020204" pitchFamily="34" charset="0"/>
              </a:rPr>
              <a:t>אדם ולא </a:t>
            </a:r>
            <a:r>
              <a:rPr lang="he-IL" altLang="he-IL" sz="2800" b="1" u="sng" dirty="0">
                <a:latin typeface="Arial" panose="020B0604020202020204" pitchFamily="34" charset="0"/>
              </a:rPr>
              <a:t>יחזיק </a:t>
            </a:r>
            <a:r>
              <a:rPr lang="he-IL" altLang="he-IL" sz="2800" dirty="0">
                <a:latin typeface="Arial" panose="020B0604020202020204" pitchFamily="34" charset="0"/>
              </a:rPr>
              <a:t>מאגר מידע החייב ברישום לפי סעיף זה, אלא אם כן התקיים אחד מאלה</a:t>
            </a:r>
            <a:r>
              <a:rPr lang="he-IL" altLang="he-IL" sz="2800" dirty="0" smtClean="0">
                <a:latin typeface="Arial" panose="020B0604020202020204" pitchFamily="34" charset="0"/>
              </a:rPr>
              <a:t>:</a:t>
            </a:r>
            <a:endParaRPr lang="he-IL" altLang="he-IL" sz="28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 smtClean="0">
                <a:latin typeface="Arial" panose="020B0604020202020204" pitchFamily="34" charset="0"/>
              </a:rPr>
              <a:t>(</a:t>
            </a:r>
            <a:r>
              <a:rPr lang="he-IL" altLang="he-IL" sz="2800" dirty="0">
                <a:latin typeface="Arial" panose="020B0604020202020204" pitchFamily="34" charset="0"/>
              </a:rPr>
              <a:t>1)   המאגר נרשם </a:t>
            </a:r>
            <a:r>
              <a:rPr lang="he-IL" altLang="he-IL" sz="2800" dirty="0" smtClean="0">
                <a:latin typeface="Arial" panose="020B0604020202020204" pitchFamily="34" charset="0"/>
              </a:rPr>
              <a:t>בפנקס</a:t>
            </a:r>
            <a:endParaRPr lang="he-IL" altLang="he-IL" sz="28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>
                <a:latin typeface="Arial" panose="020B0604020202020204" pitchFamily="34" charset="0"/>
              </a:rPr>
              <a:t>(2)   הוגשה בקשה לרישום </a:t>
            </a:r>
            <a:r>
              <a:rPr lang="he-IL" altLang="he-IL" sz="2800" dirty="0" smtClean="0">
                <a:latin typeface="Arial" panose="020B0604020202020204" pitchFamily="34" charset="0"/>
              </a:rPr>
              <a:t>המאגר</a:t>
            </a:r>
            <a:endParaRPr lang="he-IL" altLang="he-IL" sz="28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>
                <a:latin typeface="Arial" panose="020B0604020202020204" pitchFamily="34" charset="0"/>
              </a:rPr>
              <a:t>(3)   המאגר חייב ברישום ... והוראת הרשם כללה הרשאה לניהול </a:t>
            </a:r>
            <a:r>
              <a:rPr lang="he-IL" altLang="he-IL" sz="2800" dirty="0" smtClean="0">
                <a:latin typeface="Arial" panose="020B0604020202020204" pitchFamily="34" charset="0"/>
              </a:rPr>
              <a:t>והחזקה של </a:t>
            </a:r>
            <a:r>
              <a:rPr lang="he-IL" altLang="he-IL" sz="2800" dirty="0">
                <a:latin typeface="Arial" panose="020B0604020202020204" pitchFamily="34" charset="0"/>
              </a:rPr>
              <a:t>המאגר עד </a:t>
            </a:r>
            <a:r>
              <a:rPr lang="he-IL" altLang="he-IL" sz="2800" dirty="0" smtClean="0">
                <a:latin typeface="Arial" panose="020B0604020202020204" pitchFamily="34" charset="0"/>
              </a:rPr>
              <a:t>רישומו</a:t>
            </a:r>
            <a:endParaRPr lang="he-IL" altLang="he-IL" sz="28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800" dirty="0">
                <a:latin typeface="Arial" panose="020B0604020202020204" pitchFamily="34" charset="0"/>
              </a:rPr>
              <a:t>(ב)  לא ישתמש אדם במידע שבמאגר מידע החייב ברישום לפי סעיף זה, אלא למטרה שלשמה הוקם </a:t>
            </a:r>
            <a:r>
              <a:rPr lang="he-IL" altLang="he-IL" sz="2800" dirty="0" smtClean="0">
                <a:latin typeface="Arial" panose="020B0604020202020204" pitchFamily="34" charset="0"/>
              </a:rPr>
              <a:t>המאגר</a:t>
            </a:r>
            <a:endParaRPr lang="he-IL" altLang="he-IL" sz="280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altLang="he-IL" sz="2000" dirty="0">
              <a:latin typeface="Arial" panose="020B060402020202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08716" y="544524"/>
            <a:ext cx="4680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he-IL" sz="4400" b="1" dirty="0" smtClean="0">
                <a:solidFill>
                  <a:srgbClr val="C00000"/>
                </a:solidFill>
              </a:rPr>
              <a:t>חובת רישום מאגר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12" name="Picture 11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7279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16706" y="2776248"/>
            <a:ext cx="7271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מספר האנשים שמידע עליהם נמצא במאגר עולה על 10,000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39592" y="1872732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יש במאגר מידע רגיש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7057" y="3508606"/>
            <a:ext cx="947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altLang="he-IL" sz="2400" dirty="0" smtClean="0">
                <a:latin typeface="Arial" panose="020B0604020202020204" pitchFamily="34" charset="0"/>
              </a:rPr>
              <a:t>המאגר כולל מידע על אנשים והמידע לא נמסר על ידיהם, מטעמם או בהסכמתם למאגר זה</a:t>
            </a:r>
            <a:endParaRPr lang="he-IL" sz="2400" dirty="0"/>
          </a:p>
        </p:txBody>
      </p:sp>
      <p:sp>
        <p:nvSpPr>
          <p:cNvPr id="34" name="Rectangle 33"/>
          <p:cNvSpPr/>
          <p:nvPr/>
        </p:nvSpPr>
        <p:spPr>
          <a:xfrm>
            <a:off x="4752425" y="5421474"/>
            <a:ext cx="5602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altLang="he-IL" sz="2400" dirty="0" smtClean="0">
                <a:latin typeface="Arial" panose="020B0604020202020204" pitchFamily="34" charset="0"/>
              </a:rPr>
              <a:t>המאגר הוא של גוף ציבורי כהגדרתו בסעיף 23</a:t>
            </a:r>
            <a:endParaRPr lang="he-IL" sz="2400" dirty="0"/>
          </a:p>
        </p:txBody>
      </p:sp>
      <p:sp>
        <p:nvSpPr>
          <p:cNvPr id="35" name="Rectangle 34"/>
          <p:cNvSpPr/>
          <p:nvPr/>
        </p:nvSpPr>
        <p:spPr>
          <a:xfrm>
            <a:off x="3995058" y="4507078"/>
            <a:ext cx="642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altLang="he-IL" sz="2400" dirty="0" smtClean="0">
                <a:latin typeface="Arial" panose="020B0604020202020204" pitchFamily="34" charset="0"/>
              </a:rPr>
              <a:t>המאגר משמש לשירותי דיוור ישיר כאמור בסעיף 17ג</a:t>
            </a:r>
          </a:p>
        </p:txBody>
      </p:sp>
      <p:sp>
        <p:nvSpPr>
          <p:cNvPr id="42" name="Parallelogram 41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allelogram 42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624" y="1817915"/>
            <a:ext cx="596058" cy="596058"/>
          </a:xfrm>
          <a:prstGeom prst="rect">
            <a:avLst/>
          </a:prstGeom>
        </p:spPr>
      </p:pic>
      <p:pic>
        <p:nvPicPr>
          <p:cNvPr id="46" name="Picture 45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167" y="2634344"/>
            <a:ext cx="596058" cy="596058"/>
          </a:xfrm>
          <a:prstGeom prst="rect">
            <a:avLst/>
          </a:prstGeom>
        </p:spPr>
      </p:pic>
      <p:pic>
        <p:nvPicPr>
          <p:cNvPr id="47" name="Picture 46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510" y="3537858"/>
            <a:ext cx="596058" cy="596058"/>
          </a:xfrm>
          <a:prstGeom prst="rect">
            <a:avLst/>
          </a:prstGeom>
        </p:spPr>
      </p:pic>
      <p:pic>
        <p:nvPicPr>
          <p:cNvPr id="49" name="Picture 48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852" y="5334000"/>
            <a:ext cx="596058" cy="596058"/>
          </a:xfrm>
          <a:prstGeom prst="rect">
            <a:avLst/>
          </a:prstGeom>
        </p:spPr>
      </p:pic>
      <p:pic>
        <p:nvPicPr>
          <p:cNvPr id="50" name="Picture 49" descr="icons8-ball-point-pen-filled-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167" y="4365171"/>
            <a:ext cx="596058" cy="596058"/>
          </a:xfrm>
          <a:prstGeom prst="rect">
            <a:avLst/>
          </a:prstGeom>
        </p:spPr>
      </p:pic>
      <p:pic>
        <p:nvPicPr>
          <p:cNvPr id="51" name="Picture 50" descr="אודיט רקע לבן ממורכז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11747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82485" y="2013858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he-IL" altLang="he-IL" sz="2400" b="1" u="sng" dirty="0" smtClean="0">
                <a:latin typeface="Arial" panose="020B0604020202020204" pitchFamily="34" charset="0"/>
              </a:rPr>
              <a:t>זכות העיון</a:t>
            </a:r>
          </a:p>
          <a:p>
            <a:pPr algn="r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13.  (א)  כל אדם זכאי לעיין בעצמו, או על ידי בא-כוחו שהרשהו בכתב או על ידי אפוטרופסו, במידע שעליו המוחזק במאגר מידע.</a:t>
            </a:r>
          </a:p>
          <a:p>
            <a:pPr algn="r">
              <a:spcBef>
                <a:spcPct val="0"/>
              </a:spcBef>
            </a:pPr>
            <a:endParaRPr lang="he-IL" altLang="he-IL" sz="2400" dirty="0" smtClean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he-IL" altLang="he-IL" sz="2400" b="1" u="sng" dirty="0" smtClean="0">
                <a:latin typeface="Arial" panose="020B0604020202020204" pitchFamily="34" charset="0"/>
              </a:rPr>
              <a:t>החובה לאבטח את המידע ששמור במאגר</a:t>
            </a:r>
          </a:p>
          <a:p>
            <a:pPr algn="r" rtl="1">
              <a:spcBef>
                <a:spcPct val="0"/>
              </a:spcBef>
            </a:pPr>
            <a:r>
              <a:rPr lang="he-IL" altLang="he-IL" sz="2400" dirty="0" smtClean="0">
                <a:latin typeface="Arial" panose="020B0604020202020204" pitchFamily="34" charset="0"/>
              </a:rPr>
              <a:t>17. בעל מאגר מידע, מחזיק במאגר מידע או מנהל מאגר מידע, כל אחד מהם אחראי לאבטחת המידע שבמאגר המידע.</a:t>
            </a:r>
            <a:endParaRPr lang="en-US" altLang="he-IL" sz="2400" dirty="0">
              <a:latin typeface="Arial" panose="020B0604020202020204" pitchFamily="34" charset="0"/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2414973" y="0"/>
            <a:ext cx="9777027" cy="1070581"/>
          </a:xfrm>
          <a:prstGeom prst="parallelogram">
            <a:avLst>
              <a:gd name="adj" fmla="val 1389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flipV="1">
            <a:off x="2830286" y="462476"/>
            <a:ext cx="7869966" cy="889686"/>
          </a:xfrm>
          <a:prstGeom prst="parallelogram">
            <a:avLst>
              <a:gd name="adj" fmla="val 144445"/>
            </a:avLst>
          </a:prstGeom>
          <a:solidFill>
            <a:srgbClr val="E8E8E8"/>
          </a:solidFill>
          <a:ln>
            <a:noFill/>
          </a:ln>
          <a:effectLst>
            <a:outerShdw blurRad="177800" dist="114300" dir="7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87486" y="522752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he-IL" sz="4400" b="1" dirty="0" smtClean="0">
                <a:solidFill>
                  <a:srgbClr val="C00000"/>
                </a:solidFill>
              </a:rPr>
              <a:t>רקע כללי</a:t>
            </a:r>
            <a:endParaRPr lang="he-IL" sz="4400" b="1" dirty="0">
              <a:solidFill>
                <a:srgbClr val="C00000"/>
              </a:solidFill>
              <a:latin typeface="Fb ReformaNarrow" panose="02020503050405020304" pitchFamily="18" charset="-79"/>
              <a:cs typeface="Fb ReformaNarrow" panose="02020503050405020304" pitchFamily="18" charset="-79"/>
            </a:endParaRPr>
          </a:p>
        </p:txBody>
      </p:sp>
      <p:pic>
        <p:nvPicPr>
          <p:cNvPr id="22" name="Picture 21" descr="אודיט רקע לבן ממורכ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1057"/>
            <a:ext cx="1497832" cy="57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29649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ערכת נושא OFFICE" val="2bdq1yww"/>
  <p:tag name="ARTICULATE_DESIGN_ID_עיצוב מותאם אישית" val="WMHlC3Gp"/>
  <p:tag name="ARTICULATE_DESIGN_ID_1_עיצוב מותאם אישית" val="oO48NMPg"/>
  <p:tag name="ARTICULATE_SLIDE_THUMBNAIL_REFRESH" val="1"/>
  <p:tag name="TAG_BACKING_FORM_KEY" val="726396-c:\backup\שמירה מקומית\הדרכות\הצופים\מודעות סייבר 2018 .pptx"/>
  <p:tag name="ARTICULATE_PROJECT_OPEN" val="1"/>
  <p:tag name="ARTICULATE_PRESENTER_VERSION" val="8"/>
  <p:tag name="ARTICULATE_SLIDE_COUNT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20738</TotalTime>
  <Words>879</Words>
  <Application>Microsoft Office PowerPoint</Application>
  <PresentationFormat>Custom</PresentationFormat>
  <Paragraphs>174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David</vt:lpstr>
      <vt:lpstr>Fb ReformaNarrow</vt:lpstr>
      <vt:lpstr>Segoe UI Light</vt:lpstr>
      <vt:lpstr>Wingdings</vt:lpstr>
      <vt:lpstr>Courier New</vt:lpstr>
      <vt:lpstr>Times New Roman</vt:lpstr>
      <vt:lpstr>Calibri Light</vt:lpstr>
      <vt:lpstr>Fb Reforma</vt:lpstr>
      <vt:lpstr>ערכת נושא Office</vt:lpstr>
      <vt:lpstr>עיצוב מותאם אישית</vt:lpstr>
      <vt:lpstr>1_עיצוב מותאם אישית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Idan Stroumza</dc:creator>
  <cp:lastModifiedBy>Keren</cp:lastModifiedBy>
  <cp:revision>234</cp:revision>
  <dcterms:created xsi:type="dcterms:W3CDTF">2016-10-25T07:50:45Z</dcterms:created>
  <dcterms:modified xsi:type="dcterms:W3CDTF">2019-06-11T15:44:10Z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97EDCB6A-1B2C-4AA7-887C-CCE41AD35D22</vt:lpwstr>
  </property>
  <property fmtid="{D5CDD505-2E9C-101B-9397-08002B2CF9AE}" pid="3" name="ArticulatePath">
    <vt:lpwstr>מודעות סייבר 2018 </vt:lpwstr>
  </property>
  <property fmtid="{D5CDD505-2E9C-101B-9397-08002B2CF9AE}" pid="4" name="ArticulateUseProject">
    <vt:lpwstr>1</vt:lpwstr>
  </property>
  <property fmtid="{D5CDD505-2E9C-101B-9397-08002B2CF9AE}" pid="5" name="ArticulateProjectFull">
    <vt:lpwstr>C:\Backup\שמירה מקומית\הדרכות\הצופים\מודעות סייבר 2018 .ppta</vt:lpwstr>
  </property>
  <property fmtid="{D5CDD505-2E9C-101B-9397-08002B2CF9AE}" pid="6" name="ArticulateProjectVersion">
    <vt:lpwstr>8</vt:lpwstr>
  </property>
</Properties>
</file>